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338" r:id="rId6"/>
    <p:sldId id="336" r:id="rId7"/>
    <p:sldId id="273" r:id="rId8"/>
    <p:sldId id="339" r:id="rId9"/>
    <p:sldId id="340" r:id="rId10"/>
    <p:sldId id="341" r:id="rId11"/>
    <p:sldId id="327" r:id="rId12"/>
    <p:sldId id="343" r:id="rId13"/>
    <p:sldId id="362" r:id="rId14"/>
    <p:sldId id="360" r:id="rId15"/>
    <p:sldId id="369" r:id="rId16"/>
    <p:sldId id="361" r:id="rId17"/>
    <p:sldId id="368" r:id="rId18"/>
    <p:sldId id="359" r:id="rId19"/>
    <p:sldId id="367" r:id="rId20"/>
    <p:sldId id="372" r:id="rId21"/>
    <p:sldId id="363" r:id="rId22"/>
    <p:sldId id="376" r:id="rId23"/>
    <p:sldId id="364" r:id="rId24"/>
    <p:sldId id="371" r:id="rId25"/>
    <p:sldId id="375" r:id="rId26"/>
    <p:sldId id="365" r:id="rId27"/>
    <p:sldId id="374" r:id="rId28"/>
    <p:sldId id="373" r:id="rId29"/>
    <p:sldId id="345" r:id="rId30"/>
    <p:sldId id="344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30" r:id="rId41"/>
    <p:sldId id="357" r:id="rId42"/>
    <p:sldId id="356" r:id="rId43"/>
    <p:sldId id="335" r:id="rId44"/>
    <p:sldId id="358" r:id="rId4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FFF"/>
    <a:srgbClr val="FFFFCC"/>
    <a:srgbClr val="FFFF99"/>
    <a:srgbClr val="4F81BD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06" autoAdjust="0"/>
    <p:restoredTop sz="94660"/>
  </p:normalViewPr>
  <p:slideViewPr>
    <p:cSldViewPr>
      <p:cViewPr varScale="1">
        <p:scale>
          <a:sx n="73" d="100"/>
          <a:sy n="73" d="100"/>
        </p:scale>
        <p:origin x="15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A0424-CB68-4F66-A487-E1E017530ED2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F6153-EC39-435B-9357-16A45ED2D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10.png"/><Relationship Id="rId10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64.png"/><Relationship Id="rId2" Type="http://schemas.openxmlformats.org/officeDocument/2006/relationships/image" Target="../media/image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10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71800" y="3162300"/>
            <a:ext cx="12115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ITN</a:t>
            </a:r>
            <a:endParaRPr lang="ko-KR" altLang="en-US" sz="25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9700" y="3086100"/>
            <a:ext cx="76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예매 사이트</a:t>
            </a:r>
            <a:endParaRPr lang="en-US" altLang="ko-KR" sz="30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6462589"/>
            <a:ext cx="868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300" dirty="0" err="1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한율규</a:t>
            </a:r>
            <a:r>
              <a:rPr lang="ko-KR" altLang="en-US" sz="2500" spc="-30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500" spc="-30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500" spc="-30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권도균 </a:t>
            </a:r>
            <a:r>
              <a:rPr lang="en-US" altLang="ko-KR" sz="2500" spc="-30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2500" spc="-30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500" spc="-300" dirty="0" err="1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심근우</a:t>
            </a:r>
            <a:r>
              <a:rPr lang="ko-KR" altLang="en-US" sz="2500" spc="-30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500" spc="-30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2500" spc="-30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500" spc="-300" dirty="0" err="1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오태훈</a:t>
            </a:r>
            <a:r>
              <a:rPr lang="ko-KR" altLang="en-US" sz="2500" spc="-30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500" spc="-30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2500" spc="-30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김용환 </a:t>
            </a:r>
            <a:r>
              <a:rPr lang="en-US" altLang="ko-KR" sz="2500" spc="-30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2500" spc="-30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500" spc="-300" dirty="0" err="1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서준병</a:t>
            </a:r>
            <a:r>
              <a:rPr lang="ko-KR" altLang="en-US" sz="2500" spc="-30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500" spc="-30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2500" spc="-30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500" spc="-300" dirty="0" err="1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이준민</a:t>
            </a:r>
            <a:endParaRPr lang="ko-KR" altLang="en-US" sz="2500" spc="-30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7577307" y="8943748"/>
            <a:ext cx="3317278" cy="190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2405" y="7189015"/>
            <a:ext cx="3317278" cy="190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2405" y="5287642"/>
            <a:ext cx="3317278" cy="190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7315200" y="3457348"/>
            <a:ext cx="3317278" cy="190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구성도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구성도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623" y="402086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679380" y="2886759"/>
            <a:ext cx="1795856" cy="1163192"/>
            <a:chOff x="10591798" y="3978141"/>
            <a:chExt cx="2133602" cy="1163192"/>
          </a:xfrm>
        </p:grpSpPr>
        <p:sp>
          <p:nvSpPr>
            <p:cNvPr id="3" name="직사각형 2"/>
            <p:cNvSpPr/>
            <p:nvPr/>
          </p:nvSpPr>
          <p:spPr>
            <a:xfrm>
              <a:off x="10591798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오태훈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  <a:solidFill>
              <a:srgbClr val="4F81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679382" y="4714065"/>
            <a:ext cx="1795854" cy="1163192"/>
            <a:chOff x="10591800" y="3978141"/>
            <a:chExt cx="2133600" cy="1163192"/>
          </a:xfrm>
        </p:grpSpPr>
        <p:sp>
          <p:nvSpPr>
            <p:cNvPr id="61" name="직사각형 60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김용환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679380" y="6544359"/>
            <a:ext cx="1795854" cy="1163192"/>
            <a:chOff x="10591800" y="3978141"/>
            <a:chExt cx="2133600" cy="1163192"/>
          </a:xfrm>
        </p:grpSpPr>
        <p:sp>
          <p:nvSpPr>
            <p:cNvPr id="64" name="직사각형 63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서준병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0134600" y="2628900"/>
            <a:ext cx="5638800" cy="1678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 스택 개발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Header, Footer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극장 정보 페이지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134600" y="4457700"/>
            <a:ext cx="5638800" cy="1678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 스택 개발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예매 페이지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134600" y="6286500"/>
            <a:ext cx="5638800" cy="1678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 스택 개발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홈 페이지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페이지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679380" y="8371665"/>
            <a:ext cx="1795854" cy="1163192"/>
            <a:chOff x="10591800" y="3978141"/>
            <a:chExt cx="2133600" cy="1163192"/>
          </a:xfrm>
        </p:grpSpPr>
        <p:sp>
          <p:nvSpPr>
            <p:cNvPr id="30" name="직사각형 29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이준민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0134600" y="8113806"/>
            <a:ext cx="5638800" cy="1678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 스택 개발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페이지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소개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600" y="2681498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30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928452" y="4535745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33248" y="5089743"/>
            <a:ext cx="5373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876190" cy="53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922121" y="4594021"/>
            <a:ext cx="34410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  <a:endParaRPr lang="ko-KR" altLang="en-US" sz="45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28452" y="5643741"/>
            <a:ext cx="5373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3-3.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7854" y="3016245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77854" y="3009901"/>
            <a:ext cx="2286000" cy="1412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500" spc="-1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943269" y="3016245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43269" y="3009900"/>
            <a:ext cx="2286000" cy="189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500" spc="-1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08684" y="3016245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PAGE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408684" y="3009900"/>
            <a:ext cx="2286000" cy="2715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500" spc="-1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874098" y="3016245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2874098" y="300990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500" spc="-1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339511" y="3016245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5339511" y="300990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500" spc="-1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477704" y="6292845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센터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477704" y="6286500"/>
            <a:ext cx="2286000" cy="2208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500" spc="-1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943269" y="6292845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943269" y="6286501"/>
            <a:ext cx="2286000" cy="289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500" spc="-1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3977" y="3270255"/>
            <a:ext cx="3653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9623" y="402086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9623" y="4771465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62600" y="3604580"/>
            <a:ext cx="12213395" cy="5272720"/>
            <a:chOff x="5541205" y="3680780"/>
            <a:chExt cx="12213395" cy="5272720"/>
          </a:xfrm>
        </p:grpSpPr>
        <p:sp>
          <p:nvSpPr>
            <p:cNvPr id="5" name="TextBox 4"/>
            <p:cNvSpPr txBox="1"/>
            <p:nvPr/>
          </p:nvSpPr>
          <p:spPr>
            <a:xfrm>
              <a:off x="5557109" y="3700634"/>
              <a:ext cx="2285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HOME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94071" y="3680780"/>
              <a:ext cx="2285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479929" y="3695380"/>
              <a:ext cx="275347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예매</a:t>
              </a:r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 내역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924899" y="3700634"/>
              <a:ext cx="2285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리스트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5443201" y="3693772"/>
              <a:ext cx="2285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선택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09824" y="4157834"/>
              <a:ext cx="2285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472185" y="4172434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 내용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472185" y="4649488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관람권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472185" y="5103012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회원정보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2928601" y="4157834"/>
              <a:ext cx="2285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상세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457041" y="4157045"/>
              <a:ext cx="2285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좌석 선택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468601" y="4590246"/>
              <a:ext cx="2285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541205" y="6971035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공지 사항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541205" y="7448089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자주 묻는 질문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541205" y="7901613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1:1 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006770" y="7047235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등록</a:t>
              </a:r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006770" y="7538267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리스트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006770" y="8020247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자주 묻는 질문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006770" y="8507224"/>
              <a:ext cx="22859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공지 작성</a:t>
              </a:r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938740" y="4590246"/>
              <a:ext cx="2285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리뷰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23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13039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101513" y="3771900"/>
            <a:ext cx="2504587" cy="692752"/>
            <a:chOff x="3496514" y="7006796"/>
            <a:chExt cx="3741312" cy="692752"/>
          </a:xfrm>
        </p:grpSpPr>
        <p:grpSp>
          <p:nvGrpSpPr>
            <p:cNvPr id="31" name="그룹 1009"/>
            <p:cNvGrpSpPr/>
            <p:nvPr/>
          </p:nvGrpSpPr>
          <p:grpSpPr>
            <a:xfrm>
              <a:off x="3602105" y="7006796"/>
              <a:ext cx="3530132" cy="692752"/>
              <a:chOff x="11821597" y="7660532"/>
              <a:chExt cx="5164578" cy="1299655"/>
            </a:xfrm>
          </p:grpSpPr>
          <p:pic>
            <p:nvPicPr>
              <p:cNvPr id="34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3496514" y="7070585"/>
              <a:ext cx="374131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 페이지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72200" y="4592427"/>
            <a:ext cx="4191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상영중인 영화 목록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 바로 가기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조회 서비스</a:t>
            </a:r>
            <a:endParaRPr lang="ko-KR" altLang="en-US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617148"/>
            <a:ext cx="8065566" cy="526015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77854" y="2628900"/>
            <a:ext cx="13039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854" y="3270255"/>
            <a:ext cx="7422165" cy="47725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36" y="3974697"/>
            <a:ext cx="3848637" cy="4001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13030200" y="4028427"/>
            <a:ext cx="2504587" cy="692752"/>
            <a:chOff x="3496514" y="7006796"/>
            <a:chExt cx="3741312" cy="692752"/>
          </a:xfrm>
        </p:grpSpPr>
        <p:grpSp>
          <p:nvGrpSpPr>
            <p:cNvPr id="33" name="그룹 1009"/>
            <p:cNvGrpSpPr/>
            <p:nvPr/>
          </p:nvGrpSpPr>
          <p:grpSpPr>
            <a:xfrm>
              <a:off x="3602105" y="7006796"/>
              <a:ext cx="3530132" cy="692752"/>
              <a:chOff x="11821597" y="7660532"/>
              <a:chExt cx="5164578" cy="1299655"/>
            </a:xfrm>
          </p:grpSpPr>
          <p:pic>
            <p:nvPicPr>
              <p:cNvPr id="35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3496514" y="7070585"/>
              <a:ext cx="374131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세션 저장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3100887" y="4831499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</a:t>
            </a:r>
            <a:r>
              <a: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or Select</a:t>
            </a:r>
          </a:p>
          <a:p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 시  </a:t>
            </a:r>
            <a:r>
              <a:rPr lang="en-US" altLang="ko-KR" sz="2000" spc="-15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r>
              <a:rPr lang="ko-KR" altLang="en-US" sz="2000" spc="-15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정보 저장 </a:t>
            </a:r>
            <a:r>
              <a: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숨겨져 사용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이용에 적용</a:t>
            </a:r>
            <a:endParaRPr lang="ko-KR" altLang="en-US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867400" y="5079246"/>
            <a:ext cx="2590800" cy="37674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8" name="TextBox 37"/>
          <p:cNvSpPr txBox="1"/>
          <p:nvPr/>
        </p:nvSpPr>
        <p:spPr>
          <a:xfrm>
            <a:off x="6773091" y="2716021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3100887" y="7048500"/>
            <a:ext cx="2504587" cy="692752"/>
            <a:chOff x="3496514" y="7006796"/>
            <a:chExt cx="3741312" cy="692752"/>
          </a:xfrm>
        </p:grpSpPr>
        <p:grpSp>
          <p:nvGrpSpPr>
            <p:cNvPr id="40" name="그룹 1009"/>
            <p:cNvGrpSpPr/>
            <p:nvPr/>
          </p:nvGrpSpPr>
          <p:grpSpPr>
            <a:xfrm>
              <a:off x="3602105" y="7006796"/>
              <a:ext cx="3530132" cy="692752"/>
              <a:chOff x="11821597" y="7660532"/>
              <a:chExt cx="5164578" cy="1299655"/>
            </a:xfrm>
          </p:grpSpPr>
          <p:pic>
            <p:nvPicPr>
              <p:cNvPr id="42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3496514" y="7070585"/>
              <a:ext cx="374131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성공 시 메뉴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3127429" y="7819319"/>
            <a:ext cx="40175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인증 완료 후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페이지와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활성화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로그인 시 관리자 페이지 바로 가기 활성화</a:t>
            </a:r>
            <a:endParaRPr lang="ko-KR" altLang="en-US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751479" y="7264985"/>
            <a:ext cx="6238821" cy="1468640"/>
            <a:chOff x="6685380" y="7510450"/>
            <a:chExt cx="6238821" cy="1468640"/>
          </a:xfrm>
        </p:grpSpPr>
        <p:sp>
          <p:nvSpPr>
            <p:cNvPr id="16" name="직사각형 15"/>
            <p:cNvSpPr/>
            <p:nvPr/>
          </p:nvSpPr>
          <p:spPr>
            <a:xfrm>
              <a:off x="6685380" y="7510450"/>
              <a:ext cx="6238821" cy="14686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931460" y="7828344"/>
              <a:ext cx="5742170" cy="763297"/>
              <a:chOff x="6442516" y="8219726"/>
              <a:chExt cx="5742170" cy="763297"/>
            </a:xfrm>
          </p:grpSpPr>
          <p:sp>
            <p:nvSpPr>
              <p:cNvPr id="46" name="오른쪽 화살표 45"/>
              <p:cNvSpPr/>
              <p:nvPr/>
            </p:nvSpPr>
            <p:spPr>
              <a:xfrm>
                <a:off x="8581804" y="8513054"/>
                <a:ext cx="769153" cy="35883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2516" y="8401917"/>
                <a:ext cx="1943371" cy="581106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8696" y="8219726"/>
                <a:ext cx="2654944" cy="763297"/>
              </a:xfrm>
              <a:prstGeom prst="rect">
                <a:avLst/>
              </a:prstGeom>
            </p:spPr>
          </p:pic>
          <p:sp>
            <p:nvSpPr>
              <p:cNvPr id="44" name="모서리가 둥근 직사각형 43"/>
              <p:cNvSpPr/>
              <p:nvPr/>
            </p:nvSpPr>
            <p:spPr>
              <a:xfrm>
                <a:off x="7141157" y="8478122"/>
                <a:ext cx="1293094" cy="37521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0336784" y="8429963"/>
                <a:ext cx="1847902" cy="39002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8915400" y="8411464"/>
            <a:ext cx="1247615" cy="618236"/>
            <a:chOff x="3496514" y="7006799"/>
            <a:chExt cx="3741312" cy="692752"/>
          </a:xfrm>
        </p:grpSpPr>
        <p:grpSp>
          <p:nvGrpSpPr>
            <p:cNvPr id="54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56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</a:t>
              </a:r>
              <a:endParaRPr lang="ko-KR" altLang="en-US" sz="23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9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77854" y="2628900"/>
            <a:ext cx="13039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00269" y="2705844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>
            <a:endCxn id="45" idx="1"/>
          </p:cNvCxnSpPr>
          <p:nvPr/>
        </p:nvCxnSpPr>
        <p:spPr>
          <a:xfrm flipV="1">
            <a:off x="7782930" y="4644358"/>
            <a:ext cx="1051157" cy="843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99" y="5054398"/>
            <a:ext cx="8451868" cy="38067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8619364"/>
            <a:ext cx="4591691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24300"/>
            <a:ext cx="8849960" cy="11907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5" name="모서리가 둥근 직사각형 44"/>
          <p:cNvSpPr/>
          <p:nvPr/>
        </p:nvSpPr>
        <p:spPr>
          <a:xfrm>
            <a:off x="8834087" y="4340365"/>
            <a:ext cx="1977192" cy="60798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982053" y="8993560"/>
            <a:ext cx="2101535" cy="60798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cxnSp>
        <p:nvCxnSpPr>
          <p:cNvPr id="48" name="직선 연결선 47"/>
          <p:cNvCxnSpPr/>
          <p:nvPr/>
        </p:nvCxnSpPr>
        <p:spPr>
          <a:xfrm>
            <a:off x="7782930" y="6972300"/>
            <a:ext cx="3647070" cy="2043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053" y="2959090"/>
            <a:ext cx="4182059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5486400" y="4422661"/>
            <a:ext cx="4191001" cy="3845039"/>
            <a:chOff x="14020799" y="4831565"/>
            <a:chExt cx="4191001" cy="3845039"/>
          </a:xfrm>
        </p:grpSpPr>
        <p:sp>
          <p:nvSpPr>
            <p:cNvPr id="36" name="TextBox 35"/>
            <p:cNvSpPr txBox="1"/>
            <p:nvPr/>
          </p:nvSpPr>
          <p:spPr>
            <a:xfrm>
              <a:off x="14020800" y="5679131"/>
              <a:ext cx="4191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0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테이블</a:t>
              </a:r>
              <a:r>
                <a:rPr lang="ko-KR" altLang="en-US" sz="2000" spc="-150" dirty="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이메일 중복 확인</a:t>
              </a:r>
              <a:endParaRPr lang="en-US" altLang="ko-KR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0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 가입된 사용자 확인</a:t>
              </a:r>
              <a:endPara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4020799" y="4831565"/>
              <a:ext cx="3505201" cy="3845039"/>
              <a:chOff x="14020799" y="4831565"/>
              <a:chExt cx="3505201" cy="3845039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14020800" y="4831565"/>
                <a:ext cx="2504587" cy="692752"/>
                <a:chOff x="3496514" y="7006796"/>
                <a:chExt cx="3741312" cy="692752"/>
              </a:xfrm>
            </p:grpSpPr>
            <p:grpSp>
              <p:nvGrpSpPr>
                <p:cNvPr id="33" name="그룹 1009"/>
                <p:cNvGrpSpPr/>
                <p:nvPr/>
              </p:nvGrpSpPr>
              <p:grpSpPr>
                <a:xfrm>
                  <a:off x="3602105" y="7006796"/>
                  <a:ext cx="3530132" cy="692752"/>
                  <a:chOff x="11821597" y="7660532"/>
                  <a:chExt cx="5164578" cy="1299655"/>
                </a:xfrm>
              </p:grpSpPr>
              <p:pic>
                <p:nvPicPr>
                  <p:cNvPr id="35" name="Object 29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821597" y="7660532"/>
                    <a:ext cx="5164578" cy="129965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4" name="TextBox 33"/>
                <p:cNvSpPr txBox="1"/>
                <p:nvPr/>
              </p:nvSpPr>
              <p:spPr>
                <a:xfrm>
                  <a:off x="3496514" y="7070585"/>
                  <a:ext cx="3741312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300" spc="-15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회원가입</a:t>
                  </a:r>
                  <a:endParaRPr lang="ko-KR" altLang="en-US" sz="2300" spc="-1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14020799" y="7026512"/>
                <a:ext cx="2504587" cy="692752"/>
                <a:chOff x="3496514" y="7006796"/>
                <a:chExt cx="3741312" cy="692752"/>
              </a:xfrm>
            </p:grpSpPr>
            <p:grpSp>
              <p:nvGrpSpPr>
                <p:cNvPr id="40" name="그룹 1009"/>
                <p:cNvGrpSpPr/>
                <p:nvPr/>
              </p:nvGrpSpPr>
              <p:grpSpPr>
                <a:xfrm>
                  <a:off x="3602105" y="7006796"/>
                  <a:ext cx="3530132" cy="692752"/>
                  <a:chOff x="11821597" y="7660532"/>
                  <a:chExt cx="5164578" cy="1299655"/>
                </a:xfrm>
              </p:grpSpPr>
              <p:pic>
                <p:nvPicPr>
                  <p:cNvPr id="42" name="Object 29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821597" y="7660532"/>
                    <a:ext cx="5164578" cy="129965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/>
                <p:cNvSpPr txBox="1"/>
                <p:nvPr/>
              </p:nvSpPr>
              <p:spPr>
                <a:xfrm>
                  <a:off x="3496514" y="7070585"/>
                  <a:ext cx="3741312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300" spc="-15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비밀번호</a:t>
                  </a:r>
                  <a:endParaRPr lang="ko-KR" altLang="en-US" sz="2300" spc="-1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14020800" y="7968718"/>
                <a:ext cx="3505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spc="-150" dirty="0" smtClean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1</a:t>
                </a:r>
                <a:r>
                  <a:rPr lang="ko-KR" altLang="en-US" sz="2000" spc="-150" dirty="0" smtClean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번 </a:t>
                </a:r>
                <a:r>
                  <a:rPr lang="en-US" altLang="ko-KR" sz="2000" spc="-150" dirty="0" smtClean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r>
                  <a:rPr lang="ko-KR" altLang="en-US" sz="2000" spc="-150" dirty="0" smtClean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번</a:t>
                </a:r>
                <a:r>
                  <a:rPr lang="ko-KR" altLang="en-US" sz="2000" spc="-15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비밀번호 값이 서로 다른 경우 </a:t>
                </a:r>
                <a:r>
                  <a:rPr lang="ko-KR" altLang="en-US" sz="2000" spc="-150" dirty="0" smtClean="0">
                    <a:solidFill>
                      <a:srgbClr val="3F5F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경고 표시</a:t>
                </a:r>
                <a:endParaRPr lang="en-US" altLang="ko-KR" sz="2000" spc="-150" dirty="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20300" y="6583840"/>
            <a:ext cx="861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sz="3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3116245" y="6583705"/>
            <a:ext cx="57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ko-KR" altLang="en-US" sz="3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8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70" y="3234881"/>
            <a:ext cx="9150357" cy="47573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76" y="6667234"/>
            <a:ext cx="5982535" cy="19052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7" name="모서리가 둥근 직사각형 26"/>
          <p:cNvSpPr/>
          <p:nvPr/>
        </p:nvSpPr>
        <p:spPr>
          <a:xfrm>
            <a:off x="15461180" y="4302755"/>
            <a:ext cx="1977192" cy="60798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177928" y="7283610"/>
            <a:ext cx="3271848" cy="101368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13182600" y="4879218"/>
            <a:ext cx="2316450" cy="25036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6449776" y="4879218"/>
            <a:ext cx="988596" cy="25036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9646039" y="4715894"/>
            <a:ext cx="5815142" cy="2130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7253417" y="5207975"/>
            <a:ext cx="2504587" cy="618236"/>
            <a:chOff x="3496514" y="7006796"/>
            <a:chExt cx="3741312" cy="692752"/>
          </a:xfrm>
        </p:grpSpPr>
        <p:grpSp>
          <p:nvGrpSpPr>
            <p:cNvPr id="45" name="그룹 1009"/>
            <p:cNvGrpSpPr/>
            <p:nvPr/>
          </p:nvGrpSpPr>
          <p:grpSpPr>
            <a:xfrm>
              <a:off x="3602105" y="7006796"/>
              <a:ext cx="3530132" cy="692752"/>
              <a:chOff x="11821597" y="7660532"/>
              <a:chExt cx="5164578" cy="1299655"/>
            </a:xfrm>
          </p:grpSpPr>
          <p:pic>
            <p:nvPicPr>
              <p:cNvPr id="47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3496514" y="7070586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된 정보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943600" y="7498966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 취소 버튼 클릭 시 정보전달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비활성화</a:t>
            </a:r>
            <a:r>
              <a:rPr lang="en-US" altLang="ko-KR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업데이트</a:t>
            </a:r>
            <a:endParaRPr lang="ko-KR" altLang="en-US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7253417" y="6667411"/>
            <a:ext cx="2504587" cy="618236"/>
            <a:chOff x="3496514" y="7006797"/>
            <a:chExt cx="3741312" cy="692752"/>
          </a:xfrm>
        </p:grpSpPr>
        <p:grpSp>
          <p:nvGrpSpPr>
            <p:cNvPr id="52" name="그룹 1009"/>
            <p:cNvGrpSpPr/>
            <p:nvPr/>
          </p:nvGrpSpPr>
          <p:grpSpPr>
            <a:xfrm>
              <a:off x="3602105" y="7006797"/>
              <a:ext cx="3530132" cy="692752"/>
              <a:chOff x="11821597" y="7660534"/>
              <a:chExt cx="5164578" cy="1299655"/>
            </a:xfrm>
          </p:grpSpPr>
          <p:pic>
            <p:nvPicPr>
              <p:cNvPr id="55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4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54" name="TextBox 53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예매 취소 버튼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943600" y="5915984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된 정보로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 내역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불러오기</a:t>
            </a:r>
            <a:endParaRPr lang="ko-KR" altLang="en-US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763854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r>
              <a:rPr lang="en-US" altLang="ko-KR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구매내역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5643027" y="6735064"/>
            <a:ext cx="1247615" cy="618236"/>
            <a:chOff x="3496514" y="7006799"/>
            <a:chExt cx="3741312" cy="692752"/>
          </a:xfrm>
        </p:grpSpPr>
        <p:grpSp>
          <p:nvGrpSpPr>
            <p:cNvPr id="68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7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비활성화</a:t>
              </a:r>
              <a:endParaRPr lang="ko-KR" altLang="en-US" sz="23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6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883701" y="5858075"/>
            <a:ext cx="2504587" cy="618236"/>
            <a:chOff x="3496514" y="7006796"/>
            <a:chExt cx="3741312" cy="692752"/>
          </a:xfrm>
        </p:grpSpPr>
        <p:grpSp>
          <p:nvGrpSpPr>
            <p:cNvPr id="45" name="그룹 1009"/>
            <p:cNvGrpSpPr/>
            <p:nvPr/>
          </p:nvGrpSpPr>
          <p:grpSpPr>
            <a:xfrm>
              <a:off x="3602107" y="7006796"/>
              <a:ext cx="3530131" cy="692752"/>
              <a:chOff x="11821598" y="7660532"/>
              <a:chExt cx="5164576" cy="1299655"/>
            </a:xfrm>
          </p:grpSpPr>
          <p:pic>
            <p:nvPicPr>
              <p:cNvPr id="47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21598" y="7660532"/>
                <a:ext cx="5164576" cy="1299655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3496514" y="7070586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회원정보 </a:t>
              </a:r>
              <a:r>
                <a:rPr lang="ko-KR" altLang="en-US" sz="2300" spc="-150" dirty="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 조회</a:t>
              </a:r>
              <a:endParaRPr lang="ko-KR" altLang="en-US" sz="23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9054087" y="6645414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및 내용 저장</a:t>
            </a:r>
            <a:endParaRPr lang="ko-KR" altLang="en-US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57" y="3245536"/>
            <a:ext cx="11955543" cy="230537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763854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정보수정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840" y="5515918"/>
            <a:ext cx="4696480" cy="4439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686" y="6954237"/>
            <a:ext cx="3933631" cy="12270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6" name="모서리가 둥근 직사각형 55"/>
          <p:cNvSpPr/>
          <p:nvPr/>
        </p:nvSpPr>
        <p:spPr>
          <a:xfrm>
            <a:off x="8317775" y="4591147"/>
            <a:ext cx="866563" cy="3877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cxnSp>
        <p:nvCxnSpPr>
          <p:cNvPr id="12" name="직선 연결선 11"/>
          <p:cNvCxnSpPr/>
          <p:nvPr/>
        </p:nvCxnSpPr>
        <p:spPr>
          <a:xfrm>
            <a:off x="9075658" y="4991100"/>
            <a:ext cx="354285" cy="8799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8983400" y="5855780"/>
            <a:ext cx="2504587" cy="618236"/>
            <a:chOff x="3496514" y="7006799"/>
            <a:chExt cx="3741312" cy="692752"/>
          </a:xfrm>
        </p:grpSpPr>
        <p:grpSp>
          <p:nvGrpSpPr>
            <p:cNvPr id="52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55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54" name="TextBox 53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 및 저장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954389" y="6645414"/>
            <a:ext cx="2533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된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 불러오기</a:t>
            </a:r>
            <a:endParaRPr lang="ko-KR" altLang="en-US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13039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882" y="3489411"/>
            <a:ext cx="6283514" cy="54420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278" y="3489411"/>
            <a:ext cx="5331722" cy="544209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42" name="그룹 41"/>
          <p:cNvGrpSpPr/>
          <p:nvPr/>
        </p:nvGrpSpPr>
        <p:grpSpPr>
          <a:xfrm>
            <a:off x="13301820" y="8091727"/>
            <a:ext cx="2579610" cy="1058524"/>
            <a:chOff x="3496515" y="7006796"/>
            <a:chExt cx="3741311" cy="692752"/>
          </a:xfrm>
        </p:grpSpPr>
        <p:grpSp>
          <p:nvGrpSpPr>
            <p:cNvPr id="43" name="그룹 1009"/>
            <p:cNvGrpSpPr/>
            <p:nvPr/>
          </p:nvGrpSpPr>
          <p:grpSpPr>
            <a:xfrm>
              <a:off x="3602104" y="7006796"/>
              <a:ext cx="3530131" cy="692752"/>
              <a:chOff x="11821597" y="7660532"/>
              <a:chExt cx="5164577" cy="1299655"/>
            </a:xfrm>
          </p:grpSpPr>
          <p:pic>
            <p:nvPicPr>
              <p:cNvPr id="45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2"/>
                <a:ext cx="5164577" cy="1299655"/>
              </a:xfrm>
              <a:prstGeom prst="rect">
                <a:avLst/>
              </a:prstGeom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3496515" y="7219104"/>
              <a:ext cx="3741311" cy="29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예고편 페이지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타원 15"/>
          <p:cNvSpPr/>
          <p:nvPr/>
        </p:nvSpPr>
        <p:spPr>
          <a:xfrm>
            <a:off x="6263869" y="5902269"/>
            <a:ext cx="589435" cy="58943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cxnSp>
        <p:nvCxnSpPr>
          <p:cNvPr id="47" name="직선 연결선 46"/>
          <p:cNvCxnSpPr>
            <a:endCxn id="16" idx="3"/>
          </p:cNvCxnSpPr>
          <p:nvPr/>
        </p:nvCxnSpPr>
        <p:spPr>
          <a:xfrm flipV="1">
            <a:off x="5726406" y="6405383"/>
            <a:ext cx="623784" cy="18722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50853" y="8091727"/>
            <a:ext cx="4357181" cy="1055866"/>
            <a:chOff x="3496515" y="7006796"/>
            <a:chExt cx="3741311" cy="692752"/>
          </a:xfrm>
        </p:grpSpPr>
        <p:grpSp>
          <p:nvGrpSpPr>
            <p:cNvPr id="35" name="그룹 1009"/>
            <p:cNvGrpSpPr/>
            <p:nvPr/>
          </p:nvGrpSpPr>
          <p:grpSpPr>
            <a:xfrm>
              <a:off x="3602104" y="7006796"/>
              <a:ext cx="3530131" cy="692752"/>
              <a:chOff x="11821597" y="7660532"/>
              <a:chExt cx="5164577" cy="1299655"/>
            </a:xfrm>
          </p:grpSpPr>
          <p:pic>
            <p:nvPicPr>
              <p:cNvPr id="37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2"/>
                <a:ext cx="5164577" cy="1299655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3496515" y="7219104"/>
              <a:ext cx="3741311" cy="248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 시 해당 </a:t>
              </a:r>
              <a:r>
                <a:rPr lang="ko-KR" altLang="en-US" sz="2300" spc="-150" dirty="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상세페이지 조회</a:t>
              </a:r>
              <a:endParaRPr lang="ko-KR" altLang="en-US" sz="23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781800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상세 조회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5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2270" y="5288160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13039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548815"/>
            <a:ext cx="6704189" cy="69782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726406" y="6101751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TEXTAREA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 입력 후 버튼 클릭 시 테이블에 내용 등록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된 작성자의 정보와 같이 저장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테이블에 등록된 리뷰 출력</a:t>
            </a:r>
            <a:endParaRPr lang="ko-KR" altLang="en-US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289886" y="7000707"/>
            <a:ext cx="5354248" cy="43283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grpSp>
        <p:nvGrpSpPr>
          <p:cNvPr id="41" name="그룹 40"/>
          <p:cNvGrpSpPr/>
          <p:nvPr/>
        </p:nvGrpSpPr>
        <p:grpSpPr>
          <a:xfrm>
            <a:off x="12724242" y="6712467"/>
            <a:ext cx="2504587" cy="564633"/>
            <a:chOff x="3496514" y="6975120"/>
            <a:chExt cx="3741312" cy="572522"/>
          </a:xfrm>
        </p:grpSpPr>
        <p:grpSp>
          <p:nvGrpSpPr>
            <p:cNvPr id="42" name="그룹 1009"/>
            <p:cNvGrpSpPr/>
            <p:nvPr/>
          </p:nvGrpSpPr>
          <p:grpSpPr>
            <a:xfrm>
              <a:off x="3908439" y="6975120"/>
              <a:ext cx="2917463" cy="572522"/>
              <a:chOff x="12269766" y="7601113"/>
              <a:chExt cx="4268245" cy="1074095"/>
            </a:xfrm>
          </p:grpSpPr>
          <p:pic>
            <p:nvPicPr>
              <p:cNvPr id="44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69766" y="7601113"/>
                <a:ext cx="4268245" cy="1074095"/>
              </a:xfrm>
              <a:prstGeom prst="rect">
                <a:avLst/>
              </a:prstGeom>
            </p:spPr>
          </p:pic>
        </p:grpSp>
        <p:sp>
          <p:nvSpPr>
            <p:cNvPr id="43" name="TextBox 42"/>
            <p:cNvSpPr txBox="1"/>
            <p:nvPr/>
          </p:nvSpPr>
          <p:spPr>
            <a:xfrm>
              <a:off x="3496514" y="7038918"/>
              <a:ext cx="3741312" cy="452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TEXTAREA</a:t>
              </a:r>
              <a:endParaRPr lang="ko-KR" altLang="en-US" sz="23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11466662" y="7229746"/>
            <a:ext cx="589435" cy="58943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9448800" y="5814824"/>
            <a:ext cx="1841087" cy="1185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097962" y="5173954"/>
            <a:ext cx="2504587" cy="692752"/>
            <a:chOff x="3496514" y="7006796"/>
            <a:chExt cx="3741312" cy="692752"/>
          </a:xfrm>
        </p:grpSpPr>
        <p:grpSp>
          <p:nvGrpSpPr>
            <p:cNvPr id="35" name="그룹 1009"/>
            <p:cNvGrpSpPr/>
            <p:nvPr/>
          </p:nvGrpSpPr>
          <p:grpSpPr>
            <a:xfrm>
              <a:off x="3602105" y="7006796"/>
              <a:ext cx="3530132" cy="692752"/>
              <a:chOff x="11821597" y="7660532"/>
              <a:chExt cx="5164578" cy="1299655"/>
            </a:xfrm>
          </p:grpSpPr>
          <p:pic>
            <p:nvPicPr>
              <p:cNvPr id="37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3496514" y="7070585"/>
              <a:ext cx="374131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 등록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버튼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81800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등록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2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354" y="1925923"/>
            <a:ext cx="6676190" cy="19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254" y="3448375"/>
            <a:ext cx="6059645" cy="313458"/>
            <a:chOff x="688254" y="3448375"/>
            <a:chExt cx="6059645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254" y="3448375"/>
              <a:ext cx="6059645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706394" y="2496241"/>
            <a:ext cx="325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06395" y="456529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소개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210904" y="2496241"/>
            <a:ext cx="335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 </a:t>
            </a:r>
            <a:r>
              <a:rPr lang="ko-KR" altLang="en-US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프로세스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223965" y="4605075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r>
              <a:rPr lang="en-US" altLang="ko-KR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Q &amp; A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6394" y="6653558"/>
            <a:ext cx="409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 </a:t>
            </a:r>
            <a:r>
              <a:rPr lang="ko-KR" altLang="en-US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25149" y="7304537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25149" y="3147220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주제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25149" y="3497079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20795" y="3866411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25149" y="5216276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25149" y="5585608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129658" y="3147220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129658" y="3516552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기술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25149" y="7673869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20795" y="8043201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36" y="3144002"/>
            <a:ext cx="8382000" cy="3651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13039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26138" y="8087261"/>
            <a:ext cx="419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r>
              <a: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극장 선택 시 정보에 해당하는 상영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 조회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남아있는 좌석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 표시</a:t>
            </a:r>
            <a:endParaRPr lang="en-US" altLang="ko-KR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934200" y="7255706"/>
            <a:ext cx="2504587" cy="618236"/>
            <a:chOff x="3496514" y="7006797"/>
            <a:chExt cx="3741312" cy="692752"/>
          </a:xfrm>
        </p:grpSpPr>
        <p:grpSp>
          <p:nvGrpSpPr>
            <p:cNvPr id="37" name="그룹 1009"/>
            <p:cNvGrpSpPr/>
            <p:nvPr/>
          </p:nvGrpSpPr>
          <p:grpSpPr>
            <a:xfrm>
              <a:off x="3602105" y="7006797"/>
              <a:ext cx="3530132" cy="692752"/>
              <a:chOff x="11821597" y="7660534"/>
              <a:chExt cx="5164578" cy="1299655"/>
            </a:xfrm>
          </p:grpSpPr>
          <p:pic>
            <p:nvPicPr>
              <p:cNvPr id="39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21597" y="7660534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선택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627945" y="6140792"/>
            <a:ext cx="1224713" cy="490905"/>
            <a:chOff x="3496514" y="7006792"/>
            <a:chExt cx="3741312" cy="701737"/>
          </a:xfrm>
        </p:grpSpPr>
        <p:grpSp>
          <p:nvGrpSpPr>
            <p:cNvPr id="45" name="그룹 1009"/>
            <p:cNvGrpSpPr/>
            <p:nvPr/>
          </p:nvGrpSpPr>
          <p:grpSpPr>
            <a:xfrm>
              <a:off x="3602105" y="7006792"/>
              <a:ext cx="3530132" cy="692752"/>
              <a:chOff x="11821597" y="7660524"/>
              <a:chExt cx="5164578" cy="1299655"/>
            </a:xfrm>
          </p:grpSpPr>
          <p:pic>
            <p:nvPicPr>
              <p:cNvPr id="47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21597" y="7660524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3496514" y="7070588"/>
              <a:ext cx="3741312" cy="63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선택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027383" y="6161541"/>
            <a:ext cx="1224713" cy="484619"/>
            <a:chOff x="3496514" y="7006797"/>
            <a:chExt cx="3741312" cy="692752"/>
          </a:xfrm>
        </p:grpSpPr>
        <p:grpSp>
          <p:nvGrpSpPr>
            <p:cNvPr id="50" name="그룹 1009"/>
            <p:cNvGrpSpPr/>
            <p:nvPr/>
          </p:nvGrpSpPr>
          <p:grpSpPr>
            <a:xfrm>
              <a:off x="3602105" y="7006797"/>
              <a:ext cx="3530132" cy="692752"/>
              <a:chOff x="11821597" y="7660534"/>
              <a:chExt cx="5164578" cy="1299655"/>
            </a:xfrm>
          </p:grpSpPr>
          <p:pic>
            <p:nvPicPr>
              <p:cNvPr id="52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21597" y="7660534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극장 선택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2948487" y="6134100"/>
            <a:ext cx="1224713" cy="484619"/>
            <a:chOff x="3496514" y="7006797"/>
            <a:chExt cx="3741312" cy="692752"/>
          </a:xfrm>
        </p:grpSpPr>
        <p:grpSp>
          <p:nvGrpSpPr>
            <p:cNvPr id="55" name="그룹 1009"/>
            <p:cNvGrpSpPr/>
            <p:nvPr/>
          </p:nvGrpSpPr>
          <p:grpSpPr>
            <a:xfrm>
              <a:off x="3602105" y="7006797"/>
              <a:ext cx="3530132" cy="692752"/>
              <a:chOff x="11821597" y="7660534"/>
              <a:chExt cx="5164578" cy="1299655"/>
            </a:xfrm>
          </p:grpSpPr>
          <p:pic>
            <p:nvPicPr>
              <p:cNvPr id="59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21597" y="7660534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 선택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오른쪽 화살표 4"/>
          <p:cNvSpPr/>
          <p:nvPr/>
        </p:nvSpPr>
        <p:spPr>
          <a:xfrm>
            <a:off x="9144000" y="6262950"/>
            <a:ext cx="684950" cy="26959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>
            <a:off x="11811000" y="6258954"/>
            <a:ext cx="684950" cy="26959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 rot="5400000">
            <a:off x="13218367" y="7022224"/>
            <a:ext cx="684950" cy="26959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1009"/>
          <p:cNvGrpSpPr/>
          <p:nvPr/>
        </p:nvGrpSpPr>
        <p:grpSpPr>
          <a:xfrm>
            <a:off x="12381577" y="7718127"/>
            <a:ext cx="2539021" cy="1170412"/>
            <a:chOff x="11821597" y="7660534"/>
            <a:chExt cx="5164578" cy="1299655"/>
          </a:xfrm>
        </p:grpSpPr>
        <p:pic>
          <p:nvPicPr>
            <p:cNvPr id="69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1597" y="7660534"/>
              <a:ext cx="5164578" cy="1299655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11453073" y="7897939"/>
            <a:ext cx="434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좌석 선택 </a:t>
            </a:r>
            <a:r>
              <a:rPr lang="en-US" altLang="ko-KR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</a:t>
            </a:r>
            <a:endParaRPr lang="en-US" altLang="ko-KR" sz="23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페이지로 이동</a:t>
            </a:r>
            <a:endParaRPr lang="ko-KR" altLang="en-US" sz="23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81800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예매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4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396" y="5541046"/>
            <a:ext cx="8135004" cy="36245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13039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847767" y="3005098"/>
            <a:ext cx="7526263" cy="3256002"/>
            <a:chOff x="8937352" y="3182898"/>
            <a:chExt cx="8512448" cy="36826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352" y="3182898"/>
              <a:ext cx="8512448" cy="36826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11456585" y="4779031"/>
              <a:ext cx="1424940" cy="10869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740326" y="4152900"/>
            <a:ext cx="2504587" cy="618236"/>
            <a:chOff x="3496514" y="7006796"/>
            <a:chExt cx="3741312" cy="692752"/>
          </a:xfrm>
        </p:grpSpPr>
        <p:grpSp>
          <p:nvGrpSpPr>
            <p:cNvPr id="31" name="그룹 1009"/>
            <p:cNvGrpSpPr/>
            <p:nvPr/>
          </p:nvGrpSpPr>
          <p:grpSpPr>
            <a:xfrm>
              <a:off x="3602105" y="7006796"/>
              <a:ext cx="3530132" cy="692752"/>
              <a:chOff x="11821597" y="7660532"/>
              <a:chExt cx="5164578" cy="1299655"/>
            </a:xfrm>
          </p:grpSpPr>
          <p:pic>
            <p:nvPicPr>
              <p:cNvPr id="34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3496514" y="7070586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예매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430509" y="7102320"/>
            <a:ext cx="4191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좌석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비활성화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좌석 선택 시 선택한 좌석 표시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연령별 가격에 맞춰 총 결제 가격 표시</a:t>
            </a:r>
            <a:endParaRPr lang="ko-KR" altLang="en-US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740326" y="6270765"/>
            <a:ext cx="2504587" cy="618236"/>
            <a:chOff x="3496514" y="7006797"/>
            <a:chExt cx="3741312" cy="692752"/>
          </a:xfrm>
        </p:grpSpPr>
        <p:grpSp>
          <p:nvGrpSpPr>
            <p:cNvPr id="37" name="그룹 1009"/>
            <p:cNvGrpSpPr/>
            <p:nvPr/>
          </p:nvGrpSpPr>
          <p:grpSpPr>
            <a:xfrm>
              <a:off x="3602105" y="7006797"/>
              <a:ext cx="3530132" cy="692752"/>
              <a:chOff x="11821597" y="7660534"/>
              <a:chExt cx="5164578" cy="1299655"/>
            </a:xfrm>
          </p:grpSpPr>
          <p:pic>
            <p:nvPicPr>
              <p:cNvPr id="39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4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결제정보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430509" y="4860909"/>
            <a:ext cx="419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상영관에 맞는 영화의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고유 번호로 좌석 조회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가능한 좌석 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활성화</a:t>
            </a:r>
            <a:endParaRPr lang="ko-KR" altLang="en-US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5513628" y="7770421"/>
            <a:ext cx="900545" cy="7224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392401" y="5026478"/>
            <a:ext cx="838200" cy="60690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" name="오른쪽 화살표 2"/>
          <p:cNvSpPr/>
          <p:nvPr/>
        </p:nvSpPr>
        <p:spPr>
          <a:xfrm rot="5197576">
            <a:off x="14954686" y="6498489"/>
            <a:ext cx="1956051" cy="3288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1935948" y="7151365"/>
            <a:ext cx="1385845" cy="9609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5" name="TextBox 44"/>
          <p:cNvSpPr txBox="1"/>
          <p:nvPr/>
        </p:nvSpPr>
        <p:spPr>
          <a:xfrm>
            <a:off x="6781800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좌석 선택 </a:t>
            </a:r>
            <a:r>
              <a:rPr lang="en-US" altLang="ko-KR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3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13039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025312" y="6995364"/>
            <a:ext cx="2504587" cy="618236"/>
            <a:chOff x="3496514" y="7006796"/>
            <a:chExt cx="3741312" cy="692752"/>
          </a:xfrm>
        </p:grpSpPr>
        <p:grpSp>
          <p:nvGrpSpPr>
            <p:cNvPr id="31" name="그룹 1009"/>
            <p:cNvGrpSpPr/>
            <p:nvPr/>
          </p:nvGrpSpPr>
          <p:grpSpPr>
            <a:xfrm>
              <a:off x="3602106" y="7006796"/>
              <a:ext cx="3530132" cy="692752"/>
              <a:chOff x="11821599" y="7660532"/>
              <a:chExt cx="5164578" cy="1299655"/>
            </a:xfrm>
          </p:grpSpPr>
          <p:pic>
            <p:nvPicPr>
              <p:cNvPr id="34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21599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3496514" y="7070586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 예</a:t>
              </a:r>
              <a:r>
                <a:rPr lang="ko-KR" altLang="en-US" sz="23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정보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525000" y="7802158"/>
            <a:ext cx="4191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연령별 인원수</a:t>
            </a:r>
            <a:r>
              <a: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결제금액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결제 금액 표시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 결제수단으로 결제 완료</a:t>
            </a: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520460" y="6998591"/>
            <a:ext cx="2504587" cy="618236"/>
            <a:chOff x="3496514" y="7006797"/>
            <a:chExt cx="3741312" cy="692752"/>
          </a:xfrm>
        </p:grpSpPr>
        <p:grpSp>
          <p:nvGrpSpPr>
            <p:cNvPr id="37" name="그룹 1009"/>
            <p:cNvGrpSpPr/>
            <p:nvPr/>
          </p:nvGrpSpPr>
          <p:grpSpPr>
            <a:xfrm>
              <a:off x="3602105" y="7006797"/>
              <a:ext cx="3530132" cy="692752"/>
              <a:chOff x="11821597" y="7660534"/>
              <a:chExt cx="5164578" cy="1299655"/>
            </a:xfrm>
          </p:grpSpPr>
          <p:pic>
            <p:nvPicPr>
              <p:cNvPr id="39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21597" y="7660534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 프로그램 연동</a:t>
              </a:r>
              <a:endParaRPr lang="ko-KR" altLang="en-US" sz="23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096000" y="786759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 영화의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수단 선택 버튼 </a:t>
            </a:r>
            <a:endParaRPr lang="ko-KR" altLang="en-US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81800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78" y="2739220"/>
            <a:ext cx="4377685" cy="3909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666" y="2900356"/>
            <a:ext cx="3198240" cy="536734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8368604" y="6091296"/>
            <a:ext cx="1765996" cy="4347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0134600" y="5814824"/>
            <a:ext cx="152400" cy="3523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0287000" y="5814824"/>
            <a:ext cx="3657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47" y="3698191"/>
            <a:ext cx="6506483" cy="22863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59" y="6041625"/>
            <a:ext cx="7297168" cy="32198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763854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</a:t>
            </a:r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3278960" y="3662489"/>
            <a:ext cx="2504587" cy="618236"/>
            <a:chOff x="3496514" y="7006799"/>
            <a:chExt cx="3741312" cy="692752"/>
          </a:xfrm>
        </p:grpSpPr>
        <p:grpSp>
          <p:nvGrpSpPr>
            <p:cNvPr id="35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37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1:1 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351824" y="4483086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</a:t>
            </a:r>
            <a:r>
              <a: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1:1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조회</a:t>
            </a: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3278960" y="5600700"/>
            <a:ext cx="2504587" cy="618236"/>
            <a:chOff x="3496514" y="7006799"/>
            <a:chExt cx="3741312" cy="692752"/>
          </a:xfrm>
        </p:grpSpPr>
        <p:grpSp>
          <p:nvGrpSpPr>
            <p:cNvPr id="40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42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1:1 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 관리자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3349647" y="6423988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답변하기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활성화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답변하기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조회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시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 페이지 조회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21844" y="7347347"/>
            <a:ext cx="998020" cy="4850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48" y="7066629"/>
            <a:ext cx="4477375" cy="2715004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8519194" y="6968626"/>
            <a:ext cx="4724932" cy="31127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7119864" y="6968626"/>
            <a:ext cx="1786990" cy="378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119864" y="7832359"/>
            <a:ext cx="1513884" cy="20432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6363900"/>
            <a:ext cx="7316221" cy="23434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28900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2" y="3644529"/>
            <a:ext cx="6544588" cy="22577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490135"/>
            <a:ext cx="3534268" cy="134321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878149" y="3850620"/>
            <a:ext cx="824810" cy="151206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13934" y="6515100"/>
            <a:ext cx="1110669" cy="180847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grpSp>
        <p:nvGrpSpPr>
          <p:cNvPr id="36" name="그룹 35"/>
          <p:cNvGrpSpPr/>
          <p:nvPr/>
        </p:nvGrpSpPr>
        <p:grpSpPr>
          <a:xfrm>
            <a:off x="13111123" y="3641263"/>
            <a:ext cx="2814677" cy="618236"/>
            <a:chOff x="3496514" y="7006799"/>
            <a:chExt cx="3741312" cy="692752"/>
          </a:xfrm>
        </p:grpSpPr>
        <p:grpSp>
          <p:nvGrpSpPr>
            <p:cNvPr id="37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39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Customer 1:1 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763854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</a:t>
            </a:r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4805223">
            <a:off x="9967022" y="5776250"/>
            <a:ext cx="1086232" cy="446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05" y="3351516"/>
            <a:ext cx="809738" cy="33342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3181810" y="4464551"/>
            <a:ext cx="419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작성 및 조회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</a:t>
            </a:r>
            <a:r>
              <a:rPr lang="ko-KR" altLang="en-US" sz="20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답변하기</a:t>
            </a:r>
            <a:r>
              <a:rPr lang="en-US" altLang="ko-KR" sz="20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및 삭제 기능 활성화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3278960" y="6123949"/>
            <a:ext cx="2504587" cy="618236"/>
            <a:chOff x="3496514" y="7006799"/>
            <a:chExt cx="3741312" cy="692752"/>
          </a:xfrm>
        </p:grpSpPr>
        <p:grpSp>
          <p:nvGrpSpPr>
            <p:cNvPr id="46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48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3496514" y="7070588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1:1 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 관리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3349647" y="6947237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상태의 </a:t>
            </a:r>
            <a:r>
              <a:rPr lang="en-US" altLang="ko-KR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2022135" y="3347315"/>
            <a:ext cx="1018302" cy="4279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grpSp>
        <p:nvGrpSpPr>
          <p:cNvPr id="54" name="그룹 53"/>
          <p:cNvGrpSpPr/>
          <p:nvPr/>
        </p:nvGrpSpPr>
        <p:grpSpPr>
          <a:xfrm>
            <a:off x="10744200" y="5598890"/>
            <a:ext cx="1247615" cy="618236"/>
            <a:chOff x="3496514" y="7006799"/>
            <a:chExt cx="3741312" cy="692752"/>
          </a:xfrm>
        </p:grpSpPr>
        <p:grpSp>
          <p:nvGrpSpPr>
            <p:cNvPr id="55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59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solidFill>
                    <a:srgbClr val="3F5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</a:t>
              </a:r>
              <a:endParaRPr lang="ko-KR" altLang="en-US" sz="2300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4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08302"/>
            <a:ext cx="19135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15" y="3279724"/>
            <a:ext cx="3125539" cy="6121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608302"/>
            <a:ext cx="8045852" cy="4793964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16535400" y="2613116"/>
            <a:ext cx="1067824" cy="32058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grpSp>
        <p:nvGrpSpPr>
          <p:cNvPr id="33" name="그룹 32"/>
          <p:cNvGrpSpPr/>
          <p:nvPr/>
        </p:nvGrpSpPr>
        <p:grpSpPr>
          <a:xfrm>
            <a:off x="11079297" y="7722850"/>
            <a:ext cx="2814677" cy="618236"/>
            <a:chOff x="3496514" y="7006799"/>
            <a:chExt cx="3741312" cy="692752"/>
          </a:xfrm>
        </p:grpSpPr>
        <p:grpSp>
          <p:nvGrpSpPr>
            <p:cNvPr id="34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36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등록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9" name="직선 연결선 8"/>
          <p:cNvCxnSpPr>
            <a:stCxn id="28" idx="2"/>
          </p:cNvCxnSpPr>
          <p:nvPr/>
        </p:nvCxnSpPr>
        <p:spPr>
          <a:xfrm flipH="1">
            <a:off x="13639800" y="2933700"/>
            <a:ext cx="3429512" cy="4800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158736" y="8522002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정보 테이블에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신규등록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정보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및 삭제</a:t>
            </a:r>
            <a:endParaRPr lang="en-US" altLang="ko-KR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422655"/>
            <a:ext cx="3205360" cy="6216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모서리가 둥근 직사각형 37"/>
          <p:cNvSpPr/>
          <p:nvPr/>
        </p:nvSpPr>
        <p:spPr>
          <a:xfrm>
            <a:off x="15011400" y="6667500"/>
            <a:ext cx="1343702" cy="32058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9" name="TextBox 38"/>
          <p:cNvSpPr txBox="1"/>
          <p:nvPr/>
        </p:nvSpPr>
        <p:spPr>
          <a:xfrm>
            <a:off x="7391400" y="2681613"/>
            <a:ext cx="18288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관리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14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08302"/>
            <a:ext cx="19135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370780"/>
            <a:ext cx="6844728" cy="21172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0" y="2634281"/>
            <a:ext cx="5286878" cy="3354252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6210300"/>
            <a:ext cx="5299578" cy="292732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66" name="모서리가 둥근 직사각형 65"/>
          <p:cNvSpPr/>
          <p:nvPr/>
        </p:nvSpPr>
        <p:spPr>
          <a:xfrm>
            <a:off x="10439400" y="4305300"/>
            <a:ext cx="1389023" cy="34838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2011843" y="3729080"/>
            <a:ext cx="470472" cy="30448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grpSp>
        <p:nvGrpSpPr>
          <p:cNvPr id="68" name="그룹 67"/>
          <p:cNvGrpSpPr/>
          <p:nvPr/>
        </p:nvGrpSpPr>
        <p:grpSpPr>
          <a:xfrm>
            <a:off x="6019800" y="5753100"/>
            <a:ext cx="2814677" cy="618236"/>
            <a:chOff x="3496514" y="7006799"/>
            <a:chExt cx="3741312" cy="692752"/>
          </a:xfrm>
        </p:grpSpPr>
        <p:grpSp>
          <p:nvGrpSpPr>
            <p:cNvPr id="69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71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70" name="TextBox 69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공지사항 등록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099239" y="6552252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조회</a:t>
            </a:r>
            <a:endParaRPr lang="en-US" altLang="ko-KR" sz="20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테이블에 추가</a:t>
            </a:r>
            <a:endParaRPr lang="en-US" altLang="ko-KR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91400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6019800" y="7581900"/>
            <a:ext cx="2814677" cy="618236"/>
            <a:chOff x="3496514" y="7006799"/>
            <a:chExt cx="3741312" cy="692752"/>
          </a:xfrm>
        </p:grpSpPr>
        <p:grpSp>
          <p:nvGrpSpPr>
            <p:cNvPr id="79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81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80" name="TextBox 79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</a:t>
              </a:r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삭제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099239" y="8381052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및 삭제</a:t>
            </a:r>
            <a:endParaRPr lang="en-US" altLang="ko-KR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>
            <a:stCxn id="67" idx="1"/>
          </p:cNvCxnSpPr>
          <p:nvPr/>
        </p:nvCxnSpPr>
        <p:spPr>
          <a:xfrm flipH="1">
            <a:off x="8229600" y="3881320"/>
            <a:ext cx="3782243" cy="42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71" idx="0"/>
          </p:cNvCxnSpPr>
          <p:nvPr/>
        </p:nvCxnSpPr>
        <p:spPr>
          <a:xfrm flipH="1">
            <a:off x="7427140" y="3918314"/>
            <a:ext cx="802460" cy="1834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55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08302"/>
            <a:ext cx="19135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96" y="3370780"/>
            <a:ext cx="11888859" cy="346758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181644" y="7112725"/>
            <a:ext cx="2814677" cy="618236"/>
            <a:chOff x="3496514" y="7006799"/>
            <a:chExt cx="3741312" cy="692752"/>
          </a:xfrm>
        </p:grpSpPr>
        <p:grpSp>
          <p:nvGrpSpPr>
            <p:cNvPr id="26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28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조회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261083" y="7911877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가입된 회원 조회 및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조회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91400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리스트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6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477854" y="2608302"/>
            <a:ext cx="1913546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9622" y="4020860"/>
            <a:ext cx="416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9622" y="7574862"/>
            <a:ext cx="422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800" spc="-150" dirty="0" smtClean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47354" y="46972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-2-1.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47354" y="5056055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-2-2.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7354" y="54559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-2-3.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47354" y="58148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3-2-4.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43000" y="6167193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3-2-5.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43000" y="6526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3-2-6. </a:t>
            </a:r>
            <a:r>
              <a:rPr lang="ko-KR" altLang="en-US" sz="23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endParaRPr lang="ko-KR" altLang="en-US" sz="23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43000" y="6907024"/>
            <a:ext cx="36532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3-2-7. </a:t>
            </a:r>
            <a:r>
              <a:rPr lang="ko-KR" altLang="en-US" sz="23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sz="23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3270255"/>
            <a:ext cx="5383517" cy="2728358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6160156"/>
            <a:ext cx="5383517" cy="2731636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75" y="3322876"/>
            <a:ext cx="5799425" cy="3039824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10744200" y="4020860"/>
            <a:ext cx="1066800" cy="36064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277600" y="3409737"/>
            <a:ext cx="516109" cy="24425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grpSp>
        <p:nvGrpSpPr>
          <p:cNvPr id="30" name="그룹 29"/>
          <p:cNvGrpSpPr/>
          <p:nvPr/>
        </p:nvGrpSpPr>
        <p:grpSpPr>
          <a:xfrm>
            <a:off x="6019800" y="6609521"/>
            <a:ext cx="2814677" cy="618236"/>
            <a:chOff x="3496514" y="7006799"/>
            <a:chExt cx="3741312" cy="692752"/>
          </a:xfrm>
        </p:grpSpPr>
        <p:grpSp>
          <p:nvGrpSpPr>
            <p:cNvPr id="31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34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질문 등록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099239" y="7408673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 조회 및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조회</a:t>
            </a:r>
            <a:endParaRPr lang="en-US" altLang="ko-KR" sz="2000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 테이블에 추가</a:t>
            </a: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019800" y="8363838"/>
            <a:ext cx="2814677" cy="618236"/>
            <a:chOff x="3496514" y="7006799"/>
            <a:chExt cx="3741312" cy="692752"/>
          </a:xfrm>
        </p:grpSpPr>
        <p:grpSp>
          <p:nvGrpSpPr>
            <p:cNvPr id="37" name="그룹 1009"/>
            <p:cNvGrpSpPr/>
            <p:nvPr/>
          </p:nvGrpSpPr>
          <p:grpSpPr>
            <a:xfrm>
              <a:off x="3602105" y="7006799"/>
              <a:ext cx="3530132" cy="692752"/>
              <a:chOff x="11821597" y="7660538"/>
              <a:chExt cx="5164578" cy="1299655"/>
            </a:xfrm>
          </p:grpSpPr>
          <p:pic>
            <p:nvPicPr>
              <p:cNvPr id="39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21597" y="7660538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3496514" y="7070589"/>
              <a:ext cx="3741312" cy="50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</a:t>
              </a:r>
              <a:r>
                <a:rPr lang="en-US" altLang="ko-KR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23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삭제</a:t>
              </a:r>
              <a:endParaRPr lang="ko-KR" altLang="en-US" sz="23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099239" y="91629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 </a:t>
            </a:r>
            <a:r>
              <a:rPr lang="ko-KR" altLang="en-US" sz="20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및 삭제</a:t>
            </a:r>
            <a:endParaRPr lang="en-US" altLang="ko-KR" sz="20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91400" y="2681613"/>
            <a:ext cx="228600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</a:t>
            </a:r>
            <a:endParaRPr lang="ko-KR" altLang="en-US" sz="2500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342975"/>
              </p:ext>
            </p:extLst>
          </p:nvPr>
        </p:nvGraphicFramePr>
        <p:xfrm>
          <a:off x="7553498" y="3413730"/>
          <a:ext cx="6769544" cy="6110697"/>
        </p:xfrm>
        <a:graphic>
          <a:graphicData uri="http://schemas.openxmlformats.org/drawingml/2006/table">
            <a:tbl>
              <a:tblPr firstRow="1" bandRow="1"/>
              <a:tblGrid>
                <a:gridCol w="191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884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PRODUCT_TB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88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PDID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TITLE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영화제목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영화설명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DIRECTOR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영화감독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GENRE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장르</a:t>
                      </a:r>
                      <a:endParaRPr lang="en-US" altLang="ko-KR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RUNNING_TIME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NUMBER(3)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상영시간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RATE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등급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RATE_URL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등급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OPENING_DATE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개봉날짜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MOVIE_CAST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출연진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IMAGE_MAIN_URL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메인</a:t>
                      </a: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IMAGE_SMALL_URL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보조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2837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IMAGE_BACKGROUND_URL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배경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IMAGE_THRIL1_URL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스릴컷</a:t>
                      </a: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IMAGE_THRIL2_URL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스릴컷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IMAGE_THRIL3_URL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스릴컷</a:t>
                      </a: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43800" y="2760702"/>
            <a:ext cx="21336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7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5314286" cy="53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928452" y="4535745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주제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28452" y="5056421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54578" y="5610419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1" y="4535745"/>
            <a:ext cx="3428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45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16328"/>
              </p:ext>
            </p:extLst>
          </p:nvPr>
        </p:nvGraphicFramePr>
        <p:xfrm>
          <a:off x="7553498" y="3413730"/>
          <a:ext cx="6769544" cy="6110697"/>
        </p:xfrm>
        <a:graphic>
          <a:graphicData uri="http://schemas.openxmlformats.org/drawingml/2006/table">
            <a:tbl>
              <a:tblPr firstRow="1" bandRow="1"/>
              <a:tblGrid>
                <a:gridCol w="191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884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PRODUCT_TB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88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PDID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TITLE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영화제목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영화설명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DIRECTOR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영화감독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GENRE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장르</a:t>
                      </a:r>
                      <a:endParaRPr lang="en-US" altLang="ko-KR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RUNNING_TIME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NUMBER(3)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상영시간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RATE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등급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RATE_URL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등급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OPENING_DATE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개봉날짜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MOVIE_CAST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출연진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IMAGE_MAIN_URL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메인</a:t>
                      </a: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IMAGE_SMALL_URL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보조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2837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IMAGE_BACKGROUND_URL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배경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IMAGE_THRIL1_URL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스릴컷</a:t>
                      </a: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IMAGE_THRIL2_URL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스릴컷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41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IMAGE_THRIL3_URL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스릴컷</a:t>
                      </a: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이미지</a:t>
                      </a:r>
                    </a:p>
                  </a:txBody>
                  <a:tcPr marL="119961" marR="119961" marT="59980" marB="5998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상품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43800" y="2760702"/>
            <a:ext cx="21336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4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249226"/>
              </p:ext>
            </p:extLst>
          </p:nvPr>
        </p:nvGraphicFramePr>
        <p:xfrm>
          <a:off x="6637751" y="4075956"/>
          <a:ext cx="9961569" cy="3230758"/>
        </p:xfrm>
        <a:graphic>
          <a:graphicData uri="http://schemas.openxmlformats.org/drawingml/2006/table">
            <a:tbl>
              <a:tblPr firstRow="1" bandRow="1"/>
              <a:tblGrid>
                <a:gridCol w="1572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1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1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558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9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MEMBER_TB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5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9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9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9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9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9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0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EMAILL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이메일</a:t>
                      </a: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(PK)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60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PASSWORD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비밀번호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60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PHONE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VARCHAR2(20)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전화번호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60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GRADE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VARCHAR2(20)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‘CUSTOMER’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등급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60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ko-KR" altLang="en-US" sz="16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60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6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46853" marR="146853" marT="73426" marB="73426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상품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43800" y="2760702"/>
            <a:ext cx="21336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7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상품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24843"/>
              </p:ext>
            </p:extLst>
          </p:nvPr>
        </p:nvGraphicFramePr>
        <p:xfrm>
          <a:off x="6837486" y="3390900"/>
          <a:ext cx="9316915" cy="3021680"/>
        </p:xfrm>
        <a:graphic>
          <a:graphicData uri="http://schemas.openxmlformats.org/drawingml/2006/table">
            <a:tbl>
              <a:tblPr firstRow="1" bandRow="1"/>
              <a:tblGrid>
                <a:gridCol w="147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1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048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MEMBER_TB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04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26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EMAILL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이메일</a:t>
                      </a: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(PK)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26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PASSWORD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비밀번호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26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PHONE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VARCHAR2(20)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전화번호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26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GRADE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VARCHAR2(20)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‘CUSTOMER’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등급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26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ko-KR" altLang="en-US" sz="15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26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5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5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7349" marR="137349" marT="68674" marB="6867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620000" y="6515100"/>
            <a:ext cx="20574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리뷰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932226"/>
              </p:ext>
            </p:extLst>
          </p:nvPr>
        </p:nvGraphicFramePr>
        <p:xfrm>
          <a:off x="6837485" y="7124700"/>
          <a:ext cx="9316914" cy="2881856"/>
        </p:xfrm>
        <a:graphic>
          <a:graphicData uri="http://schemas.openxmlformats.org/drawingml/2006/table">
            <a:tbl>
              <a:tblPr firstRow="1" bandRow="1"/>
              <a:tblGrid>
                <a:gridCol w="1578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7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2980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PRODUCT_REVIEW_TB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8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31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PRID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댓글</a:t>
                      </a: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31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PDID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</a:t>
                      </a: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ID(FK)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31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REVIEW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리뷰내용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31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31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ko-KR" altLang="en-US" sz="14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4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31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0993" marR="130993" marT="65497" marB="6549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543800" y="2760702"/>
            <a:ext cx="21336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센터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43800" y="2782044"/>
            <a:ext cx="17526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</a:t>
            </a:r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40798" y="5981700"/>
            <a:ext cx="2670002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</a:t>
            </a:r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답변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36588"/>
              </p:ext>
            </p:extLst>
          </p:nvPr>
        </p:nvGraphicFramePr>
        <p:xfrm>
          <a:off x="6378620" y="3412986"/>
          <a:ext cx="10479831" cy="2495276"/>
        </p:xfrm>
        <a:graphic>
          <a:graphicData uri="http://schemas.openxmlformats.org/drawingml/2006/table">
            <a:tbl>
              <a:tblPr firstRow="1" bandRow="1"/>
              <a:tblGrid>
                <a:gridCol w="1793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2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40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607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INQUIRY_TB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60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8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INID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질의</a:t>
                      </a: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8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작성내용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98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98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6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48869" marR="148869" marT="74435" marB="74435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94334"/>
              </p:ext>
            </p:extLst>
          </p:nvPr>
        </p:nvGraphicFramePr>
        <p:xfrm>
          <a:off x="6378620" y="6591300"/>
          <a:ext cx="10479833" cy="3285204"/>
        </p:xfrm>
        <a:graphic>
          <a:graphicData uri="http://schemas.openxmlformats.org/drawingml/2006/table">
            <a:tbl>
              <a:tblPr firstRow="1" bandRow="1"/>
              <a:tblGrid>
                <a:gridCol w="1790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0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5934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INQUIRY_ANSWER_TB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93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8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ANID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답변</a:t>
                      </a: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8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작성내용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8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INID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질의</a:t>
                      </a: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ID(FK)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8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38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8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6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48645" marR="148645" marT="74322" marB="74322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2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센터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43800" y="2782044"/>
            <a:ext cx="17526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43800" y="6723102"/>
            <a:ext cx="29718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29068"/>
              </p:ext>
            </p:extLst>
          </p:nvPr>
        </p:nvGraphicFramePr>
        <p:xfrm>
          <a:off x="7038395" y="3392758"/>
          <a:ext cx="8848613" cy="3231432"/>
        </p:xfrm>
        <a:graphic>
          <a:graphicData uri="http://schemas.openxmlformats.org/drawingml/2006/table">
            <a:tbl>
              <a:tblPr firstRow="1" bandRow="1"/>
              <a:tblGrid>
                <a:gridCol w="1733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3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160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NOTICE_TB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83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NOID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공지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83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TITLE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공지제목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83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작성내용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83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FILE_URL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첨부파일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83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462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83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3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21053" marR="121053" marT="60527" marB="6052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22532"/>
              </p:ext>
            </p:extLst>
          </p:nvPr>
        </p:nvGraphicFramePr>
        <p:xfrm>
          <a:off x="7038395" y="7351832"/>
          <a:ext cx="8848614" cy="2668468"/>
        </p:xfrm>
        <a:graphic>
          <a:graphicData uri="http://schemas.openxmlformats.org/drawingml/2006/table">
            <a:tbl>
              <a:tblPr firstRow="1" bandRow="1"/>
              <a:tblGrid>
                <a:gridCol w="173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465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FAQ_TB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46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FAID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질문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TITLE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질문제목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작성내용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08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08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08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3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21155" marR="121155" marT="60577" marB="60577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6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극장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38395" y="2782044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시네마 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19558"/>
              </p:ext>
            </p:extLst>
          </p:nvPr>
        </p:nvGraphicFramePr>
        <p:xfrm>
          <a:off x="6435927" y="3467100"/>
          <a:ext cx="10334915" cy="4891432"/>
        </p:xfrm>
        <a:graphic>
          <a:graphicData uri="http://schemas.openxmlformats.org/drawingml/2006/table">
            <a:tbl>
              <a:tblPr firstRow="1" bandRow="1"/>
              <a:tblGrid>
                <a:gridCol w="160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0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8099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CINEMA_TB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9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CIID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시네마</a:t>
                      </a: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CINEMA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6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시네마이름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BRANCH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6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지점이름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THEATER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NUMBER(3)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6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상영관번호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SEATS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NUMBER(2)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6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en-US" altLang="ko-KR" sz="16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좌석수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CITY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  <a:endParaRPr lang="ko-KR" altLang="en-US" sz="16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6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en-US" altLang="ko-KR" sz="16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도시이름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ADDRESS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VARCHAR2(500)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6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주소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IMAGE_URL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6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이미지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831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6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49366" marR="149366" marT="74683" marB="7468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4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38395" y="2782044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상영 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28118"/>
              </p:ext>
            </p:extLst>
          </p:nvPr>
        </p:nvGraphicFramePr>
        <p:xfrm>
          <a:off x="6863450" y="3412986"/>
          <a:ext cx="9479869" cy="6065858"/>
        </p:xfrm>
        <a:graphic>
          <a:graphicData uri="http://schemas.openxmlformats.org/drawingml/2006/table">
            <a:tbl>
              <a:tblPr firstRow="1" bandRow="1"/>
              <a:tblGrid>
                <a:gridCol w="156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7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599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SCREENING_TB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9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SCID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상영</a:t>
                      </a: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TITLE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영화제목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CITY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  <a:endParaRPr lang="ko-KR" altLang="en-US" sz="14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도시이름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CINEMA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4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시네마이름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BRANCH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지점이름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THEATER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NUMBER(3)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상영관번호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SEATS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NUMBER(2)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좌석수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REMAIN_</a:t>
                      </a: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SEATS</a:t>
                      </a:r>
                      <a:endParaRPr lang="en-US" altLang="ko-KR" sz="14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NUMBER(2)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잔여좌석수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RESERVED_SEATS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예약된 좌석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ADDRESS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VARCHAR2(500)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주소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SHOWING_TIME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4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상영날짜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START_TIME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kumimoji="0" lang="en-US" altLang="ko-KR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시작시간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END_TIME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kumimoji="0" lang="en-US" altLang="ko-KR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종료시간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16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31866" marR="131866" marT="65933" marB="65933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0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38395" y="2782044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86600" y="5808702"/>
            <a:ext cx="29718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705935"/>
              </p:ext>
            </p:extLst>
          </p:nvPr>
        </p:nvGraphicFramePr>
        <p:xfrm>
          <a:off x="7450485" y="3390900"/>
          <a:ext cx="8305799" cy="2328296"/>
        </p:xfrm>
        <a:graphic>
          <a:graphicData uri="http://schemas.openxmlformats.org/drawingml/2006/table">
            <a:tbl>
              <a:tblPr firstRow="1" bandRow="1"/>
              <a:tblGrid>
                <a:gridCol w="1290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8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120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PRICE_TB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2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0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PRID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가격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0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CLASSIFY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사람유형</a:t>
                      </a:r>
                      <a:endParaRPr lang="ko-KR" altLang="en-US" sz="13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0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PRICE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NUMBER(10)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가격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0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10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3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20041" marR="120041" marT="60019" marB="60019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00"/>
              </p:ext>
            </p:extLst>
          </p:nvPr>
        </p:nvGraphicFramePr>
        <p:xfrm>
          <a:off x="7465636" y="6413540"/>
          <a:ext cx="8305800" cy="3608320"/>
        </p:xfrm>
        <a:graphic>
          <a:graphicData uri="http://schemas.openxmlformats.org/drawingml/2006/table">
            <a:tbl>
              <a:tblPr firstRow="1" bandRow="1"/>
              <a:tblGrid>
                <a:gridCol w="1290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8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121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PAYMENT_TB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2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02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PAID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결제</a:t>
                      </a: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02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EMAIL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이메일</a:t>
                      </a: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02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METHOD_Type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4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결제수단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02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TOTAL_PRICE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NUMBER(10)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4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4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총가격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02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BOID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예매</a:t>
                      </a: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ID(FK)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2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BOOK_NUM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예매번호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200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02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취소날짜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20041" marR="120041" marT="60020" marB="6002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04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38395" y="2782044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 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75955"/>
              </p:ext>
            </p:extLst>
          </p:nvPr>
        </p:nvGraphicFramePr>
        <p:xfrm>
          <a:off x="5829507" y="3561582"/>
          <a:ext cx="11547755" cy="5066644"/>
        </p:xfrm>
        <a:graphic>
          <a:graphicData uri="http://schemas.openxmlformats.org/drawingml/2006/table">
            <a:tbl>
              <a:tblPr firstRow="1" bandRow="1"/>
              <a:tblGrid>
                <a:gridCol w="179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1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3946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BOOK_TB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4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BOID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예매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BOOK_NUM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예매번호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EMAIL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이메일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TITLE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영화제목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IMAGE_MAIN_URL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메인</a:t>
                      </a: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이미지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CITY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도시이름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CINEMA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시네마이름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BRANCH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VARCHAR2(10)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지점이름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THEATER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NUMBER(3)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상영관번호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ADDRESS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VARCHAR2(500)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주소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SHOWING_TIME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상영날짜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START_TIME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kumimoji="0" lang="en-US" altLang="ko-KR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시작시간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RUNNING_TIME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NUMBER(3)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상영시간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END_TIME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kumimoji="0" lang="en-US" altLang="ko-KR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종료시간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6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5" y="1068452"/>
            <a:ext cx="965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 구성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상세</a:t>
            </a:r>
          </a:p>
        </p:txBody>
      </p:sp>
      <p:pic>
        <p:nvPicPr>
          <p:cNvPr id="22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7854" y="2705100"/>
            <a:ext cx="214214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</a:t>
            </a:r>
            <a:endParaRPr lang="ko-KR" altLang="en-US" sz="4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38395" y="2782044"/>
            <a:ext cx="2286000" cy="55399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 정보</a:t>
            </a:r>
            <a:endParaRPr lang="ko-KR" altLang="en-US" sz="3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054381"/>
              </p:ext>
            </p:extLst>
          </p:nvPr>
        </p:nvGraphicFramePr>
        <p:xfrm>
          <a:off x="5844658" y="3531865"/>
          <a:ext cx="11547755" cy="4753878"/>
        </p:xfrm>
        <a:graphic>
          <a:graphicData uri="http://schemas.openxmlformats.org/drawingml/2006/table">
            <a:tbl>
              <a:tblPr firstRow="1" bandRow="1"/>
              <a:tblGrid>
                <a:gridCol w="179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1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3947">
                <a:tc grid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BOOK_TB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4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 dirty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5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SELECT_NUM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선택좌석수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SELECT_SEAT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kumimoji="0" lang="ko-KR" altLang="en-US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선택좌석</a:t>
                      </a:r>
                      <a:endParaRPr kumimoji="0" lang="ko-KR" altLang="en-US" sz="1300" b="0" i="0" u="none" strike="noStrike" kern="1200" cap="none" spc="0" normalizeH="0" baseline="0">
                        <a:solidFill>
                          <a:srgbClr val="000000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CHILDREN_NUM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어린이수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TEENAGER_NUM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청소년수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ADULT_NUM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어른수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AGED_NUM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노인수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CHILDREN_PRICE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어린이총각격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TEENAGER_PRICE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청소년총가격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ADULT_PRICE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어른총각격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622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AGED_PRICE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노인총가격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TOTALPRICE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3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3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D2Coding"/>
                          <a:ea typeface="D2Coding"/>
                        </a:rPr>
                        <a:t>총가격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TO_CHAR(SYSDATE,'YYYY/MM/DD HH24:MI:SS')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spc="0" dirty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spc="0" dirty="0" err="1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취소날짜</a:t>
                      </a:r>
                      <a:endParaRPr lang="ko-KR" altLang="en-US" sz="1300" spc="0" dirty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114649" marR="114649" marT="57324" marB="57324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구조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622" y="4020860"/>
            <a:ext cx="416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구성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622" y="4771465"/>
            <a:ext cx="422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4000" b="1" spc="-150" dirty="0" smtClean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구성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2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523977" y="3270255"/>
            <a:ext cx="3653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주제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9623" y="402086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9623" y="4771465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주제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63287" y="2672381"/>
            <a:ext cx="38221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예매 사이트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934200" y="3803384"/>
            <a:ext cx="9903727" cy="5601726"/>
            <a:chOff x="6707873" y="3924300"/>
            <a:chExt cx="9903727" cy="560172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403463" y="3924300"/>
              <a:ext cx="4428163" cy="316332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7828" y="6626840"/>
              <a:ext cx="4267198" cy="289918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873" y="7176000"/>
              <a:ext cx="5107020" cy="235002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7826" y="3924300"/>
              <a:ext cx="4703774" cy="26299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752381" cy="53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954406" y="4664006"/>
            <a:ext cx="37314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프로세스</a:t>
            </a:r>
            <a:endParaRPr lang="ko-KR" altLang="en-US" sz="45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28452" y="4535745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28452" y="5056421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기술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977" y="3270255"/>
            <a:ext cx="3653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623" y="402086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기술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프로세스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35" name="그룹 1001"/>
          <p:cNvGrpSpPr/>
          <p:nvPr/>
        </p:nvGrpSpPr>
        <p:grpSpPr>
          <a:xfrm>
            <a:off x="11137980" y="8431162"/>
            <a:ext cx="2918148" cy="231429"/>
            <a:chOff x="11137980" y="8670153"/>
            <a:chExt cx="2918148" cy="231429"/>
          </a:xfrm>
        </p:grpSpPr>
        <p:pic>
          <p:nvPicPr>
            <p:cNvPr id="36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37980" y="8670153"/>
              <a:ext cx="2918148" cy="231429"/>
            </a:xfrm>
            <a:prstGeom prst="rect">
              <a:avLst/>
            </a:prstGeom>
          </p:spPr>
        </p:pic>
      </p:grpSp>
      <p:grpSp>
        <p:nvGrpSpPr>
          <p:cNvPr id="38" name="그룹 1002"/>
          <p:cNvGrpSpPr/>
          <p:nvPr/>
        </p:nvGrpSpPr>
        <p:grpSpPr>
          <a:xfrm>
            <a:off x="7987302" y="7363626"/>
            <a:ext cx="3150678" cy="231429"/>
            <a:chOff x="7987302" y="7602617"/>
            <a:chExt cx="3150678" cy="231429"/>
          </a:xfrm>
        </p:grpSpPr>
        <p:pic>
          <p:nvPicPr>
            <p:cNvPr id="39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7302" y="7602617"/>
              <a:ext cx="3150678" cy="231429"/>
            </a:xfrm>
            <a:prstGeom prst="rect">
              <a:avLst/>
            </a:prstGeom>
          </p:spPr>
        </p:pic>
      </p:grpSp>
      <p:grpSp>
        <p:nvGrpSpPr>
          <p:cNvPr id="40" name="그룹 1003"/>
          <p:cNvGrpSpPr/>
          <p:nvPr/>
        </p:nvGrpSpPr>
        <p:grpSpPr>
          <a:xfrm>
            <a:off x="11096646" y="6265010"/>
            <a:ext cx="2959482" cy="231429"/>
            <a:chOff x="11096646" y="6504001"/>
            <a:chExt cx="2959482" cy="231429"/>
          </a:xfrm>
        </p:grpSpPr>
        <p:pic>
          <p:nvPicPr>
            <p:cNvPr id="41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6646" y="6504001"/>
              <a:ext cx="2959482" cy="231429"/>
            </a:xfrm>
            <a:prstGeom prst="rect">
              <a:avLst/>
            </a:prstGeom>
          </p:spPr>
        </p:pic>
      </p:grpSp>
      <p:grpSp>
        <p:nvGrpSpPr>
          <p:cNvPr id="42" name="그룹 1004"/>
          <p:cNvGrpSpPr/>
          <p:nvPr/>
        </p:nvGrpSpPr>
        <p:grpSpPr>
          <a:xfrm>
            <a:off x="7987302" y="5182850"/>
            <a:ext cx="3150678" cy="231429"/>
            <a:chOff x="7987302" y="5421841"/>
            <a:chExt cx="3150678" cy="231429"/>
          </a:xfrm>
        </p:grpSpPr>
        <p:pic>
          <p:nvPicPr>
            <p:cNvPr id="43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7302" y="5421841"/>
              <a:ext cx="3150678" cy="231429"/>
            </a:xfrm>
            <a:prstGeom prst="rect">
              <a:avLst/>
            </a:prstGeom>
          </p:spPr>
        </p:pic>
      </p:grpSp>
      <p:grpSp>
        <p:nvGrpSpPr>
          <p:cNvPr id="44" name="그룹 1005"/>
          <p:cNvGrpSpPr/>
          <p:nvPr/>
        </p:nvGrpSpPr>
        <p:grpSpPr>
          <a:xfrm>
            <a:off x="6809524" y="2985664"/>
            <a:ext cx="4287122" cy="231429"/>
            <a:chOff x="6809524" y="3224655"/>
            <a:chExt cx="4287122" cy="231429"/>
          </a:xfrm>
        </p:grpSpPr>
        <p:pic>
          <p:nvPicPr>
            <p:cNvPr id="4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6" name="그룹 1006"/>
          <p:cNvGrpSpPr/>
          <p:nvPr/>
        </p:nvGrpSpPr>
        <p:grpSpPr>
          <a:xfrm>
            <a:off x="11083980" y="4138632"/>
            <a:ext cx="6055735" cy="231429"/>
            <a:chOff x="11029980" y="4338838"/>
            <a:chExt cx="6055735" cy="231429"/>
          </a:xfrm>
        </p:grpSpPr>
        <p:pic>
          <p:nvPicPr>
            <p:cNvPr id="47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9980" y="4338838"/>
              <a:ext cx="6055735" cy="231429"/>
            </a:xfrm>
            <a:prstGeom prst="rect">
              <a:avLst/>
            </a:prstGeom>
          </p:spPr>
        </p:pic>
      </p:grpSp>
      <p:grpSp>
        <p:nvGrpSpPr>
          <p:cNvPr id="50" name="그룹 1011"/>
          <p:cNvGrpSpPr/>
          <p:nvPr/>
        </p:nvGrpSpPr>
        <p:grpSpPr>
          <a:xfrm>
            <a:off x="11029980" y="2765793"/>
            <a:ext cx="108000" cy="6171429"/>
            <a:chOff x="11029980" y="3004784"/>
            <a:chExt cx="108000" cy="6171429"/>
          </a:xfrm>
        </p:grpSpPr>
        <p:pic>
          <p:nvPicPr>
            <p:cNvPr id="51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52" name="그룹 1012"/>
          <p:cNvGrpSpPr/>
          <p:nvPr/>
        </p:nvGrpSpPr>
        <p:grpSpPr>
          <a:xfrm>
            <a:off x="10628585" y="2686895"/>
            <a:ext cx="897536" cy="897536"/>
            <a:chOff x="10628585" y="2925886"/>
            <a:chExt cx="897536" cy="897536"/>
          </a:xfrm>
        </p:grpSpPr>
        <p:pic>
          <p:nvPicPr>
            <p:cNvPr id="53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54" name="그룹 1013"/>
          <p:cNvGrpSpPr/>
          <p:nvPr/>
        </p:nvGrpSpPr>
        <p:grpSpPr>
          <a:xfrm>
            <a:off x="10647633" y="3777005"/>
            <a:ext cx="897536" cy="897536"/>
            <a:chOff x="10647633" y="4015996"/>
            <a:chExt cx="897536" cy="897536"/>
          </a:xfrm>
        </p:grpSpPr>
        <p:pic>
          <p:nvPicPr>
            <p:cNvPr id="5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56" name="그룹 1014"/>
          <p:cNvGrpSpPr/>
          <p:nvPr/>
        </p:nvGrpSpPr>
        <p:grpSpPr>
          <a:xfrm>
            <a:off x="10643116" y="4849796"/>
            <a:ext cx="897536" cy="897536"/>
            <a:chOff x="10643116" y="5088787"/>
            <a:chExt cx="897536" cy="897536"/>
          </a:xfrm>
        </p:grpSpPr>
        <p:pic>
          <p:nvPicPr>
            <p:cNvPr id="57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10643116" y="5931957"/>
            <a:ext cx="897536" cy="897536"/>
            <a:chOff x="10643116" y="6170948"/>
            <a:chExt cx="897536" cy="897536"/>
          </a:xfrm>
        </p:grpSpPr>
        <p:pic>
          <p:nvPicPr>
            <p:cNvPr id="60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61" name="그룹 1016"/>
          <p:cNvGrpSpPr/>
          <p:nvPr/>
        </p:nvGrpSpPr>
        <p:grpSpPr>
          <a:xfrm>
            <a:off x="10652640" y="7030573"/>
            <a:ext cx="897536" cy="897536"/>
            <a:chOff x="10652640" y="7269564"/>
            <a:chExt cx="897536" cy="897536"/>
          </a:xfrm>
        </p:grpSpPr>
        <p:pic>
          <p:nvPicPr>
            <p:cNvPr id="62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grpSp>
        <p:nvGrpSpPr>
          <p:cNvPr id="79" name="그룹 1017"/>
          <p:cNvGrpSpPr/>
          <p:nvPr/>
        </p:nvGrpSpPr>
        <p:grpSpPr>
          <a:xfrm>
            <a:off x="10647633" y="8118585"/>
            <a:ext cx="897536" cy="897536"/>
            <a:chOff x="10647633" y="8357576"/>
            <a:chExt cx="897536" cy="897536"/>
          </a:xfrm>
        </p:grpSpPr>
        <p:pic>
          <p:nvPicPr>
            <p:cNvPr id="80" name="Object 5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47633" y="8357576"/>
              <a:ext cx="897536" cy="89753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1682301" y="3741655"/>
            <a:ext cx="2362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-15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9/23 ~ 10/11</a:t>
            </a:r>
            <a:endParaRPr lang="ko-KR" altLang="en-US" sz="2500" b="1" spc="-1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663650" y="3156879"/>
            <a:ext cx="27978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</a:t>
            </a:r>
            <a:r>
              <a:rPr lang="en-US" altLang="ko-KR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설계</a:t>
            </a:r>
            <a:endParaRPr lang="ko-KR" altLang="en-US" sz="23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099266" y="2628900"/>
            <a:ext cx="2362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spc="-15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9/20 ~ 9/23</a:t>
            </a:r>
            <a:endParaRPr lang="ko-KR" altLang="en-US" sz="2500" b="1" spc="-1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1682301" y="4375414"/>
            <a:ext cx="27978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구현</a:t>
            </a:r>
            <a:r>
              <a:rPr lang="en-US" altLang="ko-KR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설계</a:t>
            </a:r>
            <a:endParaRPr lang="ko-KR" altLang="en-US" sz="23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099266" y="4816774"/>
            <a:ext cx="2362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spc="-15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9/26 ~ 9/27</a:t>
            </a:r>
            <a:endParaRPr lang="ko-KR" altLang="en-US" sz="2500" b="1" spc="-1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63650" y="5336462"/>
            <a:ext cx="27978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설계</a:t>
            </a:r>
            <a:endParaRPr lang="ko-KR" altLang="en-US" sz="23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1767983" y="5913916"/>
            <a:ext cx="2362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-15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9/30</a:t>
            </a:r>
            <a:endParaRPr lang="ko-KR" altLang="en-US" sz="2500" b="1" spc="-1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1682301" y="6532286"/>
            <a:ext cx="27978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중간발표</a:t>
            </a:r>
            <a:endParaRPr lang="ko-KR" altLang="en-US" sz="23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767983" y="8069822"/>
            <a:ext cx="2362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-15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10/14</a:t>
            </a:r>
            <a:endParaRPr lang="ko-KR" altLang="en-US" sz="2500" b="1" spc="-1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767983" y="8689158"/>
            <a:ext cx="27978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발표 및 </a:t>
            </a:r>
            <a:r>
              <a:rPr lang="en-US" altLang="ko-KR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23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099266" y="6958573"/>
            <a:ext cx="2362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spc="-15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9/30 ~ </a:t>
            </a:r>
            <a:r>
              <a:rPr lang="en-US" altLang="ko-KR" sz="2500" b="1" spc="-15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10/14</a:t>
            </a:r>
            <a:endParaRPr lang="ko-KR" altLang="en-US" sz="2500" b="1" spc="-1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63650" y="7495309"/>
            <a:ext cx="27978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</a:t>
            </a:r>
            <a:r>
              <a:rPr lang="ko-KR" altLang="en-US" sz="23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및 취합</a:t>
            </a:r>
            <a:endParaRPr lang="ko-KR" altLang="en-US" sz="23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817056" y="9249799"/>
            <a:ext cx="2568704" cy="63094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35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sz="35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35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9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기술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프로세스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357681" y="4254410"/>
            <a:ext cx="947656" cy="93186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486023" y="4236154"/>
            <a:ext cx="968374" cy="96837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55460" y="5413534"/>
            <a:ext cx="853281" cy="8532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87840" y="3393105"/>
            <a:ext cx="2568704" cy="63094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Back-End</a:t>
            </a:r>
            <a:endParaRPr lang="ko-KR" altLang="en-US" sz="35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3" name="그룹 1010"/>
          <p:cNvGrpSpPr/>
          <p:nvPr/>
        </p:nvGrpSpPr>
        <p:grpSpPr>
          <a:xfrm>
            <a:off x="7266019" y="4254410"/>
            <a:ext cx="1573181" cy="618581"/>
            <a:chOff x="8413352" y="4738329"/>
            <a:chExt cx="1573181" cy="618581"/>
          </a:xfrm>
        </p:grpSpPr>
        <p:pic>
          <p:nvPicPr>
            <p:cNvPr id="64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3352" y="4738329"/>
              <a:ext cx="1573181" cy="618581"/>
            </a:xfrm>
            <a:prstGeom prst="rect">
              <a:avLst/>
            </a:prstGeom>
          </p:spPr>
        </p:pic>
      </p:grpSp>
      <p:grpSp>
        <p:nvGrpSpPr>
          <p:cNvPr id="65" name="그룹 1026"/>
          <p:cNvGrpSpPr/>
          <p:nvPr/>
        </p:nvGrpSpPr>
        <p:grpSpPr>
          <a:xfrm>
            <a:off x="6153357" y="4167871"/>
            <a:ext cx="1037731" cy="1160782"/>
            <a:chOff x="7662521" y="3580902"/>
            <a:chExt cx="1037731" cy="1160782"/>
          </a:xfrm>
        </p:grpSpPr>
        <p:pic>
          <p:nvPicPr>
            <p:cNvPr id="66" name="Object 8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2521" y="3580902"/>
              <a:ext cx="1037731" cy="1160782"/>
            </a:xfrm>
            <a:prstGeom prst="rect">
              <a:avLst/>
            </a:prstGeom>
          </p:spPr>
        </p:pic>
      </p:grpSp>
      <p:grpSp>
        <p:nvGrpSpPr>
          <p:cNvPr id="67" name="그룹 1028"/>
          <p:cNvGrpSpPr/>
          <p:nvPr/>
        </p:nvGrpSpPr>
        <p:grpSpPr>
          <a:xfrm>
            <a:off x="7477223" y="5007892"/>
            <a:ext cx="1174839" cy="1280273"/>
            <a:chOff x="6546520" y="3933018"/>
            <a:chExt cx="1174839" cy="1280273"/>
          </a:xfrm>
        </p:grpSpPr>
        <p:pic>
          <p:nvPicPr>
            <p:cNvPr id="68" name="Object 9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46520" y="3933018"/>
              <a:ext cx="1174839" cy="1280273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10210800" y="3393105"/>
            <a:ext cx="2636789" cy="63094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Front-End</a:t>
            </a:r>
            <a:endParaRPr lang="ko-KR" altLang="en-US" sz="35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4859000" y="3393105"/>
            <a:ext cx="1466546" cy="63094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Tools</a:t>
            </a:r>
            <a:endParaRPr lang="ko-KR" altLang="en-US" sz="35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" name="Object 10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77722" y="4155105"/>
            <a:ext cx="1283630" cy="1026904"/>
          </a:xfrm>
          <a:prstGeom prst="rect">
            <a:avLst/>
          </a:prstGeom>
        </p:spPr>
      </p:pic>
      <p:pic>
        <p:nvPicPr>
          <p:cNvPr id="72" name="Object 1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99618" y="4155105"/>
            <a:ext cx="1037021" cy="1148700"/>
          </a:xfrm>
          <a:prstGeom prst="rect">
            <a:avLst/>
          </a:prstGeom>
        </p:spPr>
      </p:pic>
      <p:grpSp>
        <p:nvGrpSpPr>
          <p:cNvPr id="73" name="그룹 1020"/>
          <p:cNvGrpSpPr/>
          <p:nvPr/>
        </p:nvGrpSpPr>
        <p:grpSpPr>
          <a:xfrm>
            <a:off x="10370535" y="4107538"/>
            <a:ext cx="936014" cy="1281448"/>
            <a:chOff x="12509039" y="3551690"/>
            <a:chExt cx="936014" cy="1281448"/>
          </a:xfrm>
        </p:grpSpPr>
        <p:pic>
          <p:nvPicPr>
            <p:cNvPr id="74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09039" y="3551690"/>
              <a:ext cx="936014" cy="1281448"/>
            </a:xfrm>
            <a:prstGeom prst="rect">
              <a:avLst/>
            </a:prstGeom>
          </p:spPr>
        </p:pic>
      </p:grpSp>
      <p:grpSp>
        <p:nvGrpSpPr>
          <p:cNvPr id="75" name="그룹 1021"/>
          <p:cNvGrpSpPr/>
          <p:nvPr/>
        </p:nvGrpSpPr>
        <p:grpSpPr>
          <a:xfrm>
            <a:off x="10428178" y="5367048"/>
            <a:ext cx="828501" cy="1137941"/>
            <a:chOff x="13469898" y="3597296"/>
            <a:chExt cx="828501" cy="1137941"/>
          </a:xfrm>
        </p:grpSpPr>
        <p:pic>
          <p:nvPicPr>
            <p:cNvPr id="76" name="Object 7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69898" y="3597296"/>
              <a:ext cx="828501" cy="1137941"/>
            </a:xfrm>
            <a:prstGeom prst="rect">
              <a:avLst/>
            </a:prstGeom>
          </p:spPr>
        </p:pic>
      </p:grpSp>
      <p:grpSp>
        <p:nvGrpSpPr>
          <p:cNvPr id="77" name="그룹 1022"/>
          <p:cNvGrpSpPr/>
          <p:nvPr/>
        </p:nvGrpSpPr>
        <p:grpSpPr>
          <a:xfrm>
            <a:off x="11410585" y="5356936"/>
            <a:ext cx="1075438" cy="1158164"/>
            <a:chOff x="14339110" y="3635131"/>
            <a:chExt cx="1075438" cy="1158164"/>
          </a:xfrm>
        </p:grpSpPr>
        <p:pic>
          <p:nvPicPr>
            <p:cNvPr id="78" name="Object 7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39110" y="3635131"/>
              <a:ext cx="1075438" cy="1158164"/>
            </a:xfrm>
            <a:prstGeom prst="rect">
              <a:avLst/>
            </a:prstGeom>
          </p:spPr>
        </p:pic>
      </p:grpSp>
      <p:pic>
        <p:nvPicPr>
          <p:cNvPr id="37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9623" y="402086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기술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19800" y="7103358"/>
            <a:ext cx="7434597" cy="1893168"/>
            <a:chOff x="6019800" y="7103358"/>
            <a:chExt cx="7434597" cy="1893168"/>
          </a:xfrm>
        </p:grpSpPr>
        <p:sp>
          <p:nvSpPr>
            <p:cNvPr id="35" name="TextBox 34"/>
            <p:cNvSpPr txBox="1"/>
            <p:nvPr/>
          </p:nvSpPr>
          <p:spPr>
            <a:xfrm>
              <a:off x="6019800" y="7103358"/>
              <a:ext cx="2568704" cy="630942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PPT </a:t>
              </a:r>
              <a:r>
                <a:rPr lang="ko-KR" altLang="en-US" sz="3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템플릿</a:t>
              </a:r>
              <a:endParaRPr lang="ko-KR" altLang="en-US" sz="3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153357" y="7826975"/>
              <a:ext cx="730104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미리 캔버스</a:t>
              </a:r>
              <a:endParaRPr lang="en-US" altLang="ko-KR" sz="35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35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https://www.miricanvas.com/</a:t>
              </a:r>
              <a:endParaRPr lang="ko-KR" altLang="en-US" sz="35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3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763000" y="8115300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ITN -</a:t>
            </a:r>
            <a:endParaRPr lang="ko-KR" altLang="en-US" sz="3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2056" y="3773837"/>
            <a:ext cx="12801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20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763000" y="8115300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ITN -</a:t>
            </a:r>
            <a:endParaRPr lang="ko-KR" altLang="en-US" sz="3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2056" y="3748437"/>
            <a:ext cx="12801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sz="20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65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3287" y="2672381"/>
            <a:ext cx="6914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쇼핑몰 사이트 </a:t>
            </a:r>
            <a:r>
              <a:rPr lang="en-US" altLang="ko-KR" sz="36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36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예매 사이트</a:t>
            </a:r>
            <a:endParaRPr lang="ko-KR" altLang="en-US" sz="36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168472" y="3944595"/>
            <a:ext cx="3447928" cy="34479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030200" y="4056718"/>
            <a:ext cx="3218115" cy="3218115"/>
          </a:xfrm>
          <a:prstGeom prst="rect">
            <a:avLst/>
          </a:prstGeom>
        </p:spPr>
      </p:pic>
      <p:cxnSp>
        <p:nvCxnSpPr>
          <p:cNvPr id="22" name="화살표 15"/>
          <p:cNvCxnSpPr/>
          <p:nvPr/>
        </p:nvCxnSpPr>
        <p:spPr>
          <a:xfrm flipV="1">
            <a:off x="10443442" y="5871197"/>
            <a:ext cx="2664383" cy="17134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가로 글상자 12"/>
          <p:cNvSpPr txBox="1"/>
          <p:nvPr/>
        </p:nvSpPr>
        <p:spPr>
          <a:xfrm>
            <a:off x="6909824" y="7785437"/>
            <a:ext cx="39652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spc="-150" dirty="0" err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폼목</a:t>
            </a:r>
            <a:r>
              <a:rPr lang="ko-KR" altLang="en-US" sz="2000" spc="-15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종류가 너무 많아 분류해야 할</a:t>
            </a:r>
          </a:p>
          <a:p>
            <a:pPr lvl="0" algn="ctr">
              <a:defRPr/>
            </a:pPr>
            <a:r>
              <a:rPr lang="ko-KR" altLang="en-US" sz="2000" spc="-15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항목 증가와 복잡도 증가</a:t>
            </a:r>
          </a:p>
        </p:txBody>
      </p:sp>
      <p:sp>
        <p:nvSpPr>
          <p:cNvPr id="24" name="가로 글상자 16"/>
          <p:cNvSpPr txBox="1"/>
          <p:nvPr/>
        </p:nvSpPr>
        <p:spPr>
          <a:xfrm>
            <a:off x="10284271" y="6263108"/>
            <a:ext cx="29827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단일 품목 주제로 변경</a:t>
            </a:r>
          </a:p>
        </p:txBody>
      </p:sp>
      <p:sp>
        <p:nvSpPr>
          <p:cNvPr id="25" name="가로 글상자 14"/>
          <p:cNvSpPr txBox="1"/>
          <p:nvPr/>
        </p:nvSpPr>
        <p:spPr>
          <a:xfrm>
            <a:off x="12877800" y="7785437"/>
            <a:ext cx="39652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영화</a:t>
            </a:r>
            <a:r>
              <a:rPr kumimoji="0" lang="en-US" altLang="ko-KR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,</a:t>
            </a:r>
            <a:r>
              <a:rPr kumimoji="0" lang="ko-KR" altLang="en-US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 여행 등등 주제들 중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팀원들의 의견을 모아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영화 예매 사이트로 결정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주제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9623" y="402086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623" y="4771465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프로젝트개요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38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주제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623" y="402086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9623" y="4771465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88317" y="3455433"/>
            <a:ext cx="3509274" cy="3509274"/>
          </a:xfrm>
          <a:prstGeom prst="rect">
            <a:avLst/>
          </a:prstGeom>
        </p:spPr>
      </p:pic>
      <p:sp>
        <p:nvSpPr>
          <p:cNvPr id="35" name="가로 글상자 13"/>
          <p:cNvSpPr txBox="1"/>
          <p:nvPr/>
        </p:nvSpPr>
        <p:spPr>
          <a:xfrm>
            <a:off x="7239000" y="7559814"/>
            <a:ext cx="39652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사용자의 요청에 대하여 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최소한의 페이지 경로 처리</a:t>
            </a:r>
          </a:p>
        </p:txBody>
      </p:sp>
      <p:sp>
        <p:nvSpPr>
          <p:cNvPr id="40" name="가로 글상자 14"/>
          <p:cNvSpPr txBox="1"/>
          <p:nvPr/>
        </p:nvSpPr>
        <p:spPr>
          <a:xfrm>
            <a:off x="12360342" y="7550246"/>
            <a:ext cx="39652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사용자가 보기 편한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150" normalizeH="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/>
              </a:rPr>
              <a:t>직관적인 인터페이스 개발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7600" y="3459506"/>
            <a:ext cx="3505200" cy="3505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프로젝트개요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3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914286" cy="53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678529" y="4594021"/>
            <a:ext cx="75846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소개</a:t>
            </a:r>
            <a:endParaRPr lang="ko-KR" altLang="en-US" sz="45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28452" y="4535745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구성도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28452" y="5056421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 </a:t>
            </a:r>
            <a:r>
              <a:rPr lang="ko-KR" altLang="en-US" sz="3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구성도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977" y="3270255"/>
            <a:ext cx="3653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구성도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623" y="402086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63287" y="2672381"/>
            <a:ext cx="38221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150" dirty="0" err="1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팀명</a:t>
            </a:r>
            <a:r>
              <a:rPr lang="ko-KR" altLang="en-US" sz="36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3600" b="1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ITN</a:t>
            </a:r>
            <a:endParaRPr lang="ko-KR" altLang="en-US" sz="3600" b="1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803788" y="4305300"/>
            <a:ext cx="1795854" cy="1163192"/>
            <a:chOff x="10591800" y="3978141"/>
            <a:chExt cx="2133600" cy="1163192"/>
          </a:xfrm>
        </p:grpSpPr>
        <p:sp>
          <p:nvSpPr>
            <p:cNvPr id="3" name="직사각형 2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한율규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팀장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690036" y="6057900"/>
            <a:ext cx="1795854" cy="1163192"/>
            <a:chOff x="10591800" y="3978141"/>
            <a:chExt cx="2133600" cy="1163192"/>
          </a:xfrm>
        </p:grpSpPr>
        <p:sp>
          <p:nvSpPr>
            <p:cNvPr id="61" name="직사각형 60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권도균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745305" y="6057900"/>
            <a:ext cx="1795854" cy="1163192"/>
            <a:chOff x="10591800" y="3978141"/>
            <a:chExt cx="2133600" cy="1163192"/>
          </a:xfrm>
        </p:grpSpPr>
        <p:sp>
          <p:nvSpPr>
            <p:cNvPr id="64" name="직사각형 63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심근우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800574" y="6057900"/>
            <a:ext cx="1795854" cy="1163192"/>
            <a:chOff x="10591800" y="3978141"/>
            <a:chExt cx="2133600" cy="1163192"/>
          </a:xfrm>
        </p:grpSpPr>
        <p:sp>
          <p:nvSpPr>
            <p:cNvPr id="67" name="직사각형 66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오태훈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1853295" y="6057900"/>
            <a:ext cx="1795855" cy="1163192"/>
            <a:chOff x="10591800" y="3978141"/>
            <a:chExt cx="2133602" cy="1163192"/>
          </a:xfrm>
        </p:grpSpPr>
        <p:sp>
          <p:nvSpPr>
            <p:cNvPr id="70" name="직사각형 69"/>
            <p:cNvSpPr/>
            <p:nvPr/>
          </p:nvSpPr>
          <p:spPr>
            <a:xfrm>
              <a:off x="10591802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김용환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3906022" y="6057900"/>
            <a:ext cx="1795854" cy="1163192"/>
            <a:chOff x="10591800" y="3978141"/>
            <a:chExt cx="2133600" cy="1163192"/>
          </a:xfrm>
        </p:grpSpPr>
        <p:sp>
          <p:nvSpPr>
            <p:cNvPr id="73" name="직사각형 72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서준병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5958746" y="6057900"/>
            <a:ext cx="1795854" cy="1163192"/>
            <a:chOff x="10591800" y="3978141"/>
            <a:chExt cx="2133600" cy="1163192"/>
          </a:xfrm>
        </p:grpSpPr>
        <p:sp>
          <p:nvSpPr>
            <p:cNvPr id="79" name="직사각형 78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이준민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소개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7678025" y="5835559"/>
            <a:ext cx="3317278" cy="190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4375" y="7989330"/>
            <a:ext cx="3317278" cy="190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78025" y="3754218"/>
            <a:ext cx="3317278" cy="190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508496" y="1068452"/>
            <a:ext cx="427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구성도</a:t>
            </a:r>
            <a:endParaRPr lang="ko-KR" altLang="en-US" sz="6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977" y="3270255"/>
            <a:ext cx="365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2800" spc="-15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구성도</a:t>
            </a:r>
            <a:endParaRPr lang="ko-KR" altLang="en-US" sz="2800" spc="-15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623" y="402086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4000" b="1" spc="-150" dirty="0" smtClean="0">
                <a:solidFill>
                  <a:srgbClr val="3F5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ko-KR" altLang="en-US" sz="4000" b="1" spc="-150" dirty="0">
              <a:solidFill>
                <a:srgbClr val="3F5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692078" y="3142381"/>
            <a:ext cx="1795854" cy="1163192"/>
            <a:chOff x="10591800" y="3978141"/>
            <a:chExt cx="2133600" cy="1163192"/>
          </a:xfrm>
        </p:grpSpPr>
        <p:sp>
          <p:nvSpPr>
            <p:cNvPr id="3" name="직사각형 2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한율규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팀장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692078" y="5233235"/>
            <a:ext cx="1795854" cy="1163192"/>
            <a:chOff x="10591800" y="3978141"/>
            <a:chExt cx="2133600" cy="1163192"/>
          </a:xfrm>
        </p:grpSpPr>
        <p:sp>
          <p:nvSpPr>
            <p:cNvPr id="61" name="직사각형 60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권도균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692078" y="7407734"/>
            <a:ext cx="1795854" cy="1163192"/>
            <a:chOff x="10591800" y="3978141"/>
            <a:chExt cx="2133600" cy="1163192"/>
          </a:xfrm>
        </p:grpSpPr>
        <p:sp>
          <p:nvSpPr>
            <p:cNvPr id="64" name="직사각형 63"/>
            <p:cNvSpPr/>
            <p:nvPr/>
          </p:nvSpPr>
          <p:spPr>
            <a:xfrm>
              <a:off x="10591800" y="3978141"/>
              <a:ext cx="2133600" cy="8198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pc="-15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심근우</a:t>
              </a:r>
              <a:endParaRPr lang="ko-KR" altLang="en-US" sz="28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0591800" y="4740141"/>
              <a:ext cx="2133600" cy="401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</a:t>
              </a:r>
              <a:endParaRPr lang="ko-KR" altLang="en-US" sz="25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0185396" y="2861359"/>
            <a:ext cx="5638800" cy="1678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 스택 개발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베이스 설계 및 관리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 코드 관리 </a:t>
            </a: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취합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185396" y="5005617"/>
            <a:ext cx="5638800" cy="1678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 스택 개발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 </a:t>
            </a: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발표</a:t>
            </a: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198096" y="7149875"/>
            <a:ext cx="5638800" cy="1678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 스택 개발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목록 페이지 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pc="-15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상세 페이지 </a:t>
            </a:r>
            <a:endParaRPr lang="en-US" altLang="ko-KR" sz="2400" spc="-15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78967" y="1475523"/>
            <a:ext cx="3244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소개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2851</Words>
  <Application>Microsoft Office PowerPoint</Application>
  <PresentationFormat>사용자 지정</PresentationFormat>
  <Paragraphs>1401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?? ??</vt:lpstr>
      <vt:lpstr>D2Coding</vt:lpstr>
      <vt:lpstr>Pretendard</vt:lpstr>
      <vt:lpstr>나눔바른고딕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KTE</cp:lastModifiedBy>
  <cp:revision>406</cp:revision>
  <dcterms:created xsi:type="dcterms:W3CDTF">2021-02-14T19:43:51Z</dcterms:created>
  <dcterms:modified xsi:type="dcterms:W3CDTF">2024-10-14T01:56:13Z</dcterms:modified>
</cp:coreProperties>
</file>